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6" r:id="rId3"/>
    <p:sldId id="265" r:id="rId4"/>
    <p:sldId id="266" r:id="rId5"/>
    <p:sldId id="267" r:id="rId6"/>
    <p:sldId id="281" r:id="rId7"/>
    <p:sldId id="269" r:id="rId8"/>
    <p:sldId id="270" r:id="rId9"/>
    <p:sldId id="271" r:id="rId10"/>
    <p:sldId id="272" r:id="rId11"/>
    <p:sldId id="273" r:id="rId12"/>
    <p:sldId id="274" r:id="rId13"/>
    <p:sldId id="282" r:id="rId14"/>
    <p:sldId id="283" r:id="rId15"/>
    <p:sldId id="275"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88558" autoAdjust="0"/>
  </p:normalViewPr>
  <p:slideViewPr>
    <p:cSldViewPr>
      <p:cViewPr>
        <p:scale>
          <a:sx n="100" d="100"/>
          <a:sy n="100" d="100"/>
        </p:scale>
        <p:origin x="-2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ru-RU"/>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C4A5285-5F66-4C66-BEFA-4989C80D874E}" type="datetimeFigureOut">
              <a:rPr lang="ru-RU"/>
              <a:pPr>
                <a:defRPr/>
              </a:pPr>
              <a:t>25.04.2018</a:t>
            </a:fld>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ru-RU"/>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42D1F718-7165-478B-9E5C-59E2FEF6630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u.wikipedia.org/wiki/%D0%A1%D0%BE%D1%80%D0%B5%D0%B2%D0%BD%D0%BE%D0%B2%D0%B0%D0%BD%D0%B8%D0%B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ru.wikipedia.org/wiki/%D0%A1%D0%BD%D0%B5%D0%B6%D0%BD%D1%8B%D0%B9_%D0%BF%D0%BE%D0%BA%D1%80%D0%BE%D0%B2"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ru.wikipedia.org/wiki/%D0%A1%D0%BE%D1%80%D0%B5%D0%B2%D0%BD%D0%BE%D0%B2%D0%B0%D0%BD%D0%B8%D0%B5" TargetMode="External"/><Relationship Id="rId3" Type="http://schemas.openxmlformats.org/officeDocument/2006/relationships/hyperlink" Target="https://ru.wikipedia.org/wiki/%D0%94%D0%B8%D1%81%D1%82%D0%B0%D0%BD%D1%86%D0%B8%D1%8F" TargetMode="External"/><Relationship Id="rId7" Type="http://schemas.openxmlformats.org/officeDocument/2006/relationships/hyperlink" Target="https://ru.wikipedia.org/wiki/%D0%A4%D0%B8%D0%BD%D0%B8%D1%88"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ru.wikipedia.org/wiki/%D0%9A%D0%BE%D0%BD%D1%82%D1%80%D0%BE%D0%BB%D1%8C%D0%BD%D1%8B%D0%B9_%D0%BF%D1%83%D0%BD%D0%BA%D1%82" TargetMode="External"/><Relationship Id="rId5" Type="http://schemas.openxmlformats.org/officeDocument/2006/relationships/hyperlink" Target="https://ru.wikipedia.org/wiki/%D0%A1%D0%BF%D0%BE%D1%80%D1%82%D0%B8%D0%B2%D0%BD%D0%B0%D1%8F_%D0%BA%D0%B0%D1%80%D1%82%D0%B0" TargetMode="External"/><Relationship Id="rId4" Type="http://schemas.openxmlformats.org/officeDocument/2006/relationships/hyperlink" Target="https://ru.wikipedia.org/wiki/%D0%A1%D1%82%D0%B0%D1%80%D1%82_(%D1%81%D0%BF%D0%BE%D1%80%D1%8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r>
              <a:rPr lang="ru-RU" b="1" smtClean="0"/>
              <a:t>Что такое спортивное ориентирование</a:t>
            </a:r>
            <a:r>
              <a:rPr lang="en-US" b="1" smtClean="0"/>
              <a:t>?</a:t>
            </a:r>
          </a:p>
          <a:p>
            <a:r>
              <a:rPr lang="ru-RU" b="1" smtClean="0"/>
              <a:t>Спортивное ориентирование</a:t>
            </a:r>
            <a:r>
              <a:rPr lang="ru-RU" smtClean="0"/>
              <a:t> — вид спорта, в котором участники при помощи спортивной карты и компаса должны пройти неизвестную им трассу (дистанцию) через контрольные пункты (КП), расположенные на местности. Результаты определяются по времени прохождения дистанции. Победителем является тот спортсмен, который прошёл всю дистанцию за минимальное время.</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r>
              <a:rPr lang="ru-RU" b="1" smtClean="0">
                <a:latin typeface="Arial" charset="0"/>
              </a:rPr>
              <a:t>Ориентирование бегом</a:t>
            </a:r>
          </a:p>
          <a:p>
            <a:pPr eaLnBrk="1" hangingPunct="1"/>
            <a:r>
              <a:rPr lang="ru-RU" smtClean="0">
                <a:latin typeface="Arial" charset="0"/>
                <a:hlinkClick r:id="rId3" tooltip="Соревнование"/>
              </a:rPr>
              <a:t>Соревнования</a:t>
            </a:r>
            <a:r>
              <a:rPr lang="ru-RU" smtClean="0">
                <a:latin typeface="Arial" charset="0"/>
              </a:rPr>
              <a:t> по</a:t>
            </a:r>
            <a:r>
              <a:rPr lang="ru-RU" i="1" smtClean="0">
                <a:latin typeface="Arial" charset="0"/>
              </a:rPr>
              <a:t>ориентированию бегом</a:t>
            </a:r>
            <a:r>
              <a:rPr lang="ru-RU" smtClean="0">
                <a:latin typeface="Arial" charset="0"/>
              </a:rPr>
              <a:t>проводятся в большом количестве разных дисциплин, например: заданном направлении («ЗН»), по выбору («ВО») и даже на маркированной трассе («МТ»).</a:t>
            </a:r>
            <a:r>
              <a:rPr lang="ru-RU" smtClean="0"/>
              <a:t> </a:t>
            </a:r>
            <a:endParaRPr lang="ru-RU" smtClean="0">
              <a:latin typeface="Arial" charset="0"/>
            </a:endParaRPr>
          </a:p>
          <a:p>
            <a:pPr eaLnBrk="1" hangingPunct="1"/>
            <a:r>
              <a:rPr lang="ru-RU" b="1" smtClean="0">
                <a:latin typeface="Arial" charset="0"/>
              </a:rPr>
              <a:t>Ориентирование на лыжах</a:t>
            </a:r>
          </a:p>
          <a:p>
            <a:pPr eaLnBrk="1" hangingPunct="1"/>
            <a:r>
              <a:rPr lang="ru-RU" smtClean="0">
                <a:latin typeface="Arial" charset="0"/>
                <a:hlinkClick r:id="rId3" tooltip="Соревнование"/>
              </a:rPr>
              <a:t>Соревнования</a:t>
            </a:r>
            <a:r>
              <a:rPr lang="ru-RU" smtClean="0">
                <a:latin typeface="Arial" charset="0"/>
              </a:rPr>
              <a:t> по</a:t>
            </a:r>
            <a:r>
              <a:rPr lang="ru-RU" i="1" smtClean="0">
                <a:latin typeface="Arial" charset="0"/>
              </a:rPr>
              <a:t>ориентированию на лыжах</a:t>
            </a:r>
            <a:r>
              <a:rPr lang="ru-RU" smtClean="0">
                <a:latin typeface="Arial" charset="0"/>
              </a:rPr>
              <a:t>проводятся в условиях устойчивого </a:t>
            </a:r>
            <a:r>
              <a:rPr lang="ru-RU" smtClean="0">
                <a:latin typeface="Arial" charset="0"/>
                <a:hlinkClick r:id="rId4" tooltip="Снежный покров"/>
              </a:rPr>
              <a:t>снежного покрова</a:t>
            </a:r>
            <a:r>
              <a:rPr lang="ru-RU" smtClean="0">
                <a:latin typeface="Arial" charset="0"/>
              </a:rPr>
              <a:t> в дисциплинах: заданное направление, маркированная трасса</a:t>
            </a:r>
            <a:r>
              <a:rPr lang="ru-RU" smtClean="0"/>
              <a:t> </a:t>
            </a:r>
            <a:endParaRPr lang="ru-RU" smtClean="0">
              <a:latin typeface="Arial" charset="0"/>
            </a:endParaRPr>
          </a:p>
          <a:p>
            <a:pPr eaLnBrk="1" hangingPunct="1"/>
            <a:r>
              <a:rPr lang="ru-RU" b="1" smtClean="0">
                <a:latin typeface="Arial" charset="0"/>
              </a:rPr>
              <a:t>Ориентирование на велосипедах</a:t>
            </a:r>
          </a:p>
          <a:p>
            <a:pPr eaLnBrk="1" hangingPunct="1"/>
            <a:r>
              <a:rPr lang="ru-RU" smtClean="0">
                <a:latin typeface="Arial" charset="0"/>
                <a:hlinkClick r:id="rId3" tooltip="Соревнование"/>
              </a:rPr>
              <a:t>Соревнования</a:t>
            </a:r>
            <a:r>
              <a:rPr lang="ru-RU" smtClean="0">
                <a:latin typeface="Arial" charset="0"/>
              </a:rPr>
              <a:t> по </a:t>
            </a:r>
            <a:r>
              <a:rPr lang="ru-RU" i="1" smtClean="0">
                <a:latin typeface="Arial" charset="0"/>
              </a:rPr>
              <a:t>ориентированию на велосипедах</a:t>
            </a:r>
            <a:r>
              <a:rPr lang="ru-RU" smtClean="0">
                <a:latin typeface="Arial" charset="0"/>
              </a:rPr>
              <a:t> проводятся в дисциплинах: заданное направление, маркированная трасса, по выбору или в комбинации этих видов.</a:t>
            </a:r>
            <a:r>
              <a:rPr lang="ru-RU"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r>
              <a:rPr lang="ru-RU" b="1" smtClean="0"/>
              <a:t>Ориентирование в заданном направлении</a:t>
            </a:r>
          </a:p>
          <a:p>
            <a:pPr eaLnBrk="1" hangingPunct="1"/>
            <a:r>
              <a:rPr lang="ru-RU" i="1" smtClean="0"/>
              <a:t>Ориентирование в заданном направлении «ЗН»</a:t>
            </a:r>
            <a:r>
              <a:rPr lang="ru-RU" smtClean="0"/>
              <a:t> заключается в том, чтобы пройти </a:t>
            </a:r>
            <a:r>
              <a:rPr lang="ru-RU" smtClean="0">
                <a:hlinkClick r:id="rId3" tooltip="Дистанция"/>
              </a:rPr>
              <a:t>дистанцию</a:t>
            </a:r>
            <a:r>
              <a:rPr lang="ru-RU" smtClean="0"/>
              <a:t> в заданном порядке. В момент </a:t>
            </a:r>
            <a:r>
              <a:rPr lang="ru-RU" smtClean="0">
                <a:hlinkClick r:id="rId4" tooltip="Старт (спорт)"/>
              </a:rPr>
              <a:t>старта</a:t>
            </a:r>
            <a:r>
              <a:rPr lang="ru-RU" smtClean="0"/>
              <a:t> (в отдельных случаях за 1 минуту до </a:t>
            </a:r>
            <a:r>
              <a:rPr lang="ru-RU" smtClean="0">
                <a:hlinkClick r:id="rId4" tooltip="Старт (спорт)"/>
              </a:rPr>
              <a:t>старта</a:t>
            </a:r>
            <a:r>
              <a:rPr lang="ru-RU" smtClean="0"/>
              <a:t>) участник получает </a:t>
            </a:r>
            <a:r>
              <a:rPr lang="ru-RU" smtClean="0">
                <a:hlinkClick r:id="rId5" tooltip="Спортивная карта"/>
              </a:rPr>
              <a:t>карту</a:t>
            </a:r>
            <a:r>
              <a:rPr lang="ru-RU" smtClean="0"/>
              <a:t>, на которой нанесены место </a:t>
            </a:r>
            <a:r>
              <a:rPr lang="ru-RU" smtClean="0">
                <a:hlinkClick r:id="rId4" tooltip="Старт (спорт)"/>
              </a:rPr>
              <a:t>старта</a:t>
            </a:r>
            <a:r>
              <a:rPr lang="ru-RU" smtClean="0"/>
              <a:t>, </a:t>
            </a:r>
            <a:r>
              <a:rPr lang="ru-RU" smtClean="0">
                <a:hlinkClick r:id="rId6" tooltip="Контрольный пункт"/>
              </a:rPr>
              <a:t>КП</a:t>
            </a:r>
            <a:r>
              <a:rPr lang="ru-RU" smtClean="0"/>
              <a:t>, соединенные линией, которая обозначает последовательность прохождения </a:t>
            </a:r>
            <a:r>
              <a:rPr lang="ru-RU" smtClean="0">
                <a:hlinkClick r:id="rId6" tooltip="Контрольный пункт"/>
              </a:rPr>
              <a:t>КП</a:t>
            </a:r>
            <a:r>
              <a:rPr lang="ru-RU" smtClean="0"/>
              <a:t>. Победитель определяется по наименьшему времени прохождения дистанции. </a:t>
            </a:r>
          </a:p>
          <a:p>
            <a:pPr eaLnBrk="1" hangingPunct="1"/>
            <a:r>
              <a:rPr lang="ru-RU" b="1" smtClean="0"/>
              <a:t>Ориентирование по выбору</a:t>
            </a:r>
          </a:p>
          <a:p>
            <a:pPr eaLnBrk="1" hangingPunct="1"/>
            <a:r>
              <a:rPr lang="ru-RU" i="1" smtClean="0"/>
              <a:t>Ориентирование по выбору «ВО»</a:t>
            </a:r>
            <a:r>
              <a:rPr lang="ru-RU" smtClean="0"/>
              <a:t> заключается в том, чтобы пройти дистанцию в произвольном порядке. Перед </a:t>
            </a:r>
            <a:r>
              <a:rPr lang="ru-RU" smtClean="0">
                <a:hlinkClick r:id="rId4" tooltip="Старт (спорт)"/>
              </a:rPr>
              <a:t>стартом</a:t>
            </a:r>
            <a:r>
              <a:rPr lang="ru-RU" smtClean="0"/>
              <a:t> каждому участнику выдается </a:t>
            </a:r>
            <a:r>
              <a:rPr lang="ru-RU" smtClean="0">
                <a:hlinkClick r:id="rId5" tooltip="Спортивная карта"/>
              </a:rPr>
              <a:t>карта</a:t>
            </a:r>
            <a:r>
              <a:rPr lang="ru-RU" smtClean="0"/>
              <a:t> с нанесенным местом </a:t>
            </a:r>
            <a:r>
              <a:rPr lang="ru-RU" smtClean="0">
                <a:hlinkClick r:id="rId4" tooltip="Старт (спорт)"/>
              </a:rPr>
              <a:t>старта</a:t>
            </a:r>
            <a:r>
              <a:rPr lang="ru-RU" smtClean="0"/>
              <a:t>, </a:t>
            </a:r>
            <a:r>
              <a:rPr lang="ru-RU" smtClean="0">
                <a:hlinkClick r:id="rId7" tooltip="Финиш"/>
              </a:rPr>
              <a:t>финиша</a:t>
            </a:r>
            <a:r>
              <a:rPr lang="ru-RU" smtClean="0"/>
              <a:t> и контрольными пунктами. Существует три варианта проведения </a:t>
            </a:r>
            <a:r>
              <a:rPr lang="ru-RU" smtClean="0">
                <a:hlinkClick r:id="rId8" tooltip="Соревнование"/>
              </a:rPr>
              <a:t>соревнований</a:t>
            </a:r>
            <a:r>
              <a:rPr lang="ru-RU" smtClean="0"/>
              <a:t> такого вида:</a:t>
            </a:r>
          </a:p>
          <a:p>
            <a:pPr eaLnBrk="1" hangingPunct="1"/>
            <a:r>
              <a:rPr lang="ru-RU" smtClean="0"/>
              <a:t>Прохождение дистанции от </a:t>
            </a:r>
            <a:r>
              <a:rPr lang="ru-RU" smtClean="0">
                <a:hlinkClick r:id="rId4" tooltip="Старт (спорт)"/>
              </a:rPr>
              <a:t>старта</a:t>
            </a:r>
            <a:r>
              <a:rPr lang="ru-RU" smtClean="0"/>
              <a:t> до </a:t>
            </a:r>
            <a:r>
              <a:rPr lang="ru-RU" smtClean="0">
                <a:hlinkClick r:id="rId7" tooltip="Финиш"/>
              </a:rPr>
              <a:t>финиша</a:t>
            </a:r>
            <a:endParaRPr lang="ru-RU" smtClean="0"/>
          </a:p>
          <a:p>
            <a:pPr eaLnBrk="1" hangingPunct="1"/>
            <a:r>
              <a:rPr lang="ru-RU" smtClean="0"/>
              <a:t>с требуемым количеством </a:t>
            </a:r>
            <a:r>
              <a:rPr lang="ru-RU" smtClean="0">
                <a:hlinkClick r:id="rId6" tooltip="Контрольный пункт"/>
              </a:rPr>
              <a:t>КП</a:t>
            </a:r>
            <a:r>
              <a:rPr lang="ru-RU" smtClean="0"/>
              <a:t>/очков за наименьшее время;</a:t>
            </a:r>
          </a:p>
          <a:p>
            <a:pPr eaLnBrk="1" hangingPunct="1"/>
            <a:r>
              <a:rPr lang="ru-RU" smtClean="0"/>
              <a:t>Набор наибольшего количества очков/</a:t>
            </a:r>
            <a:r>
              <a:rPr lang="ru-RU" smtClean="0">
                <a:hlinkClick r:id="rId6" tooltip="Контрольный пункт"/>
              </a:rPr>
              <a:t>КП</a:t>
            </a:r>
            <a:r>
              <a:rPr lang="ru-RU" smtClean="0"/>
              <a:t> за назначенное контрольное время. Контрольным пунктам, в зависимости от сложности и дальности, назначаются баллы, а за превышение контрольного времени назначается штраф, как правило, путём вычитания из результата по одному баллу за каждую полную минуту превышения контрольного времени.</a:t>
            </a:r>
          </a:p>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marL="228600" indent="-228600" eaLnBrk="1" hangingPunct="1"/>
            <a:r>
              <a:rPr lang="ru-RU" smtClean="0"/>
              <a:t>Нажатие на кнопку записи трека "Start"</a:t>
            </a:r>
          </a:p>
          <a:p>
            <a:pPr marL="228600" indent="-228600" eaLnBrk="1" hangingPunct="1"/>
            <a:r>
              <a:rPr lang="ru-RU" smtClean="0"/>
              <a:t>Постановка на паузу записи трека, кнопка "Pause"</a:t>
            </a:r>
          </a:p>
          <a:p>
            <a:pPr marL="228600" indent="-228600" eaLnBrk="1" hangingPunct="1"/>
            <a:r>
              <a:rPr lang="ru-RU" smtClean="0"/>
              <a:t>Возобновление записи трека, кнопка "Start"</a:t>
            </a:r>
          </a:p>
          <a:p>
            <a:pPr marL="228600" indent="-228600" eaLnBrk="1" hangingPunct="1"/>
            <a:r>
              <a:rPr lang="ru-RU" smtClean="0"/>
              <a:t>Прекращение записи трека, кнопка "Stop"</a:t>
            </a:r>
          </a:p>
          <a:p>
            <a:pPr marL="228600" indent="-228600" eaLnBrk="1" hangingPunct="1"/>
            <a:r>
              <a:rPr lang="ru-RU" smtClean="0"/>
              <a:t>Открытие меню и возможность вернуться обратно</a:t>
            </a:r>
          </a:p>
          <a:p>
            <a:pPr marL="228600" indent="-228600" eaLnBrk="1" hangingPunct="1"/>
            <a:r>
              <a:rPr lang="ru-RU" smtClean="0"/>
              <a:t>Переход на страницу списка карт</a:t>
            </a:r>
          </a:p>
          <a:p>
            <a:pPr marL="228600" indent="-228600" eaLnBrk="1" hangingPunct="1"/>
            <a:r>
              <a:rPr lang="ru-RU" smtClean="0"/>
              <a:t>Переход на страницу списка треков</a:t>
            </a:r>
          </a:p>
          <a:p>
            <a:pPr marL="228600" indent="-228600" eaLnBrk="1" hangingPunct="1"/>
            <a:r>
              <a:rPr lang="ru-RU" smtClean="0"/>
              <a:t>Выбор конкретного трека для просмотра информации о нём, и возможность вернуться назад</a:t>
            </a:r>
          </a:p>
          <a:p>
            <a:pPr marL="228600" indent="-228600" eaLnBrk="1" hangingPunct="1"/>
            <a:r>
              <a:rPr lang="ru-RU" smtClean="0"/>
              <a:t>Открытие меню и возможность вернуться обратно</a:t>
            </a:r>
          </a:p>
          <a:p>
            <a:pPr marL="228600" indent="-228600" eaLnBrk="1" hangingPunct="1"/>
            <a:r>
              <a:rPr lang="ru-RU" smtClean="0"/>
              <a:t>Открытие меню и возможность вернуться обратно</a:t>
            </a:r>
          </a:p>
          <a:p>
            <a:pPr marL="228600" indent="-228600" eaLnBrk="1" hangingPunct="1"/>
            <a:r>
              <a:rPr lang="ru-RU" smtClean="0"/>
              <a:t>Открытие меню и возможность вернуться обратно</a:t>
            </a:r>
          </a:p>
          <a:p>
            <a:pPr marL="228600" indent="-228600" eaLnBrk="1" hangingPunct="1"/>
            <a:r>
              <a:rPr lang="ru-RU" smtClean="0"/>
              <a:t>Переход на главную страницу</a:t>
            </a:r>
          </a:p>
          <a:p>
            <a:pPr marL="228600" indent="-228600" eaLnBrk="1" hangingPunct="1"/>
            <a:r>
              <a:rPr lang="ru-RU" smtClean="0"/>
              <a:t>Переход на главную страницу</a:t>
            </a:r>
          </a:p>
          <a:p>
            <a:pPr marL="228600" indent="-228600"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9A36E43-871C-40BD-9DF2-2D4B2C0D0902}" type="datetimeFigureOut">
              <a:rPr lang="ru-RU"/>
              <a:pPr>
                <a:defRPr/>
              </a:pPr>
              <a:t>25.04.2018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5E0E18-6593-4DBE-8B54-50F357E7CE0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BF791AC-3DE0-4AF9-8208-4003F92304BC}" type="datetimeFigureOut">
              <a:rPr lang="ru-RU"/>
              <a:pPr>
                <a:defRPr/>
              </a:pPr>
              <a:t>25.04.2018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D836F66-84F4-4271-B10F-29901DF983E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BB4EC49-C285-486D-A788-4F1C962A3634}" type="datetimeFigureOut">
              <a:rPr lang="ru-RU"/>
              <a:pPr>
                <a:defRPr/>
              </a:pPr>
              <a:t>25.04.2018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713C22-1655-4961-A6A1-68833659215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980EBD5-D2F4-476E-8058-38F6D8F94184}" type="datetimeFigureOut">
              <a:rPr lang="ru-RU"/>
              <a:pPr>
                <a:defRPr/>
              </a:pPr>
              <a:t>25.04.2018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52C5E3-9B26-411A-9E5B-1AD17FCE961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4357D2C-06B2-4906-A787-A931A12CDBC1}" type="datetimeFigureOut">
              <a:rPr lang="ru-RU"/>
              <a:pPr>
                <a:defRPr/>
              </a:pPr>
              <a:t>25.04.2018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D62E7BE-4412-4827-BD1F-A5AAF80715D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44C8FAB-9ADF-4E1C-9EBB-B5054E285338}" type="datetimeFigureOut">
              <a:rPr lang="ru-RU"/>
              <a:pPr>
                <a:defRPr/>
              </a:pPr>
              <a:t>25.04.2018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D366F3E-4A24-42C3-8169-C99C3A239AB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1764FA2-DF93-4454-A600-735447A6DBC3}" type="datetimeFigureOut">
              <a:rPr lang="ru-RU"/>
              <a:pPr>
                <a:defRPr/>
              </a:pPr>
              <a:t>25.04.2018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67E3938-E9C8-4090-A5CD-007FF4AE10B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CCDBB22-ADE2-44B8-93F2-257366BBC8DF}" type="datetimeFigureOut">
              <a:rPr lang="ru-RU"/>
              <a:pPr>
                <a:defRPr/>
              </a:pPr>
              <a:t>25.04.2018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24B57FD-DEAC-4C79-838B-80978F32EF3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513EC08-E41C-41BC-AC3A-A50E79F40F41}" type="datetimeFigureOut">
              <a:rPr lang="ru-RU"/>
              <a:pPr>
                <a:defRPr/>
              </a:pPr>
              <a:t>25.04.2018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715F2E6-27D9-4057-A92F-ADC55B0CC3F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515CAF3-0106-40F4-9EC3-F2A095A96382}" type="datetimeFigureOut">
              <a:rPr lang="ru-RU"/>
              <a:pPr>
                <a:defRPr/>
              </a:pPr>
              <a:t>25.04.2018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CF68E76-5231-48F2-898B-FF6B41F6A58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ECA2BA0-CB8B-4880-9F43-1C2710132C8A}" type="datetimeFigureOut">
              <a:rPr lang="ru-RU"/>
              <a:pPr>
                <a:defRPr/>
              </a:pPr>
              <a:t>25.04.2018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B8A1412-66ED-4EF2-8C3D-E8BB2B76090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D60E421-F5F4-4517-931A-68100D7A1790}" type="datetimeFigureOut">
              <a:rPr lang="ru-RU"/>
              <a:pPr>
                <a:defRPr/>
              </a:pPr>
              <a:t>25.04.2018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CE03733-9CA6-4088-AC61-F453A555438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a:xfrm>
            <a:off x="1331913" y="512763"/>
            <a:ext cx="6696075" cy="1470025"/>
          </a:xfrm>
        </p:spPr>
        <p:txBody>
          <a:bodyPr/>
          <a:lstStyle/>
          <a:p>
            <a:pPr eaLnBrk="1" hangingPunct="1"/>
            <a:r>
              <a:rPr lang="ru-RU" sz="2000" smtClean="0"/>
              <a:t>Петрозаводский государственный университет</a:t>
            </a:r>
            <a:br>
              <a:rPr lang="ru-RU" sz="2000" smtClean="0"/>
            </a:br>
            <a:r>
              <a:rPr lang="ru-RU" sz="2000" smtClean="0"/>
              <a:t>Кафедра информатики и математического обеспечения</a:t>
            </a:r>
          </a:p>
        </p:txBody>
      </p:sp>
      <p:sp>
        <p:nvSpPr>
          <p:cNvPr id="14338" name="Подзаголовок 2"/>
          <p:cNvSpPr>
            <a:spLocks noGrp="1"/>
          </p:cNvSpPr>
          <p:nvPr>
            <p:ph type="subTitle" idx="1"/>
          </p:nvPr>
        </p:nvSpPr>
        <p:spPr>
          <a:xfrm>
            <a:off x="1331913" y="2349500"/>
            <a:ext cx="6400800" cy="935038"/>
          </a:xfrm>
        </p:spPr>
        <p:txBody>
          <a:bodyPr/>
          <a:lstStyle/>
          <a:p>
            <a:pPr eaLnBrk="1" hangingPunct="1"/>
            <a:r>
              <a:rPr lang="ru-RU" sz="2400" smtClean="0">
                <a:solidFill>
                  <a:schemeClr val="tx1"/>
                </a:solidFill>
              </a:rPr>
              <a:t>Потес Артём Сергеевич</a:t>
            </a:r>
          </a:p>
        </p:txBody>
      </p:sp>
      <p:pic>
        <p:nvPicPr>
          <p:cNvPr id="14339" name="Picture 2"/>
          <p:cNvPicPr>
            <a:picLocks noChangeAspect="1" noChangeArrowheads="1"/>
          </p:cNvPicPr>
          <p:nvPr/>
        </p:nvPicPr>
        <p:blipFill>
          <a:blip r:embed="rId2"/>
          <a:srcRect/>
          <a:stretch>
            <a:fillRect/>
          </a:stretch>
        </p:blipFill>
        <p:spPr bwMode="auto">
          <a:xfrm>
            <a:off x="314325" y="476250"/>
            <a:ext cx="1304925" cy="1328738"/>
          </a:xfrm>
          <a:prstGeom prst="rect">
            <a:avLst/>
          </a:prstGeom>
          <a:noFill/>
          <a:ln w="9525">
            <a:noFill/>
            <a:miter lim="800000"/>
            <a:headEnd/>
            <a:tailEnd/>
          </a:ln>
        </p:spPr>
      </p:pic>
      <p:pic>
        <p:nvPicPr>
          <p:cNvPr id="14340" name="Picture 3"/>
          <p:cNvPicPr>
            <a:picLocks noChangeAspect="1" noChangeArrowheads="1"/>
          </p:cNvPicPr>
          <p:nvPr/>
        </p:nvPicPr>
        <p:blipFill>
          <a:blip r:embed="rId3"/>
          <a:srcRect/>
          <a:stretch>
            <a:fillRect/>
          </a:stretch>
        </p:blipFill>
        <p:spPr bwMode="auto">
          <a:xfrm>
            <a:off x="7921625" y="723900"/>
            <a:ext cx="835025" cy="833438"/>
          </a:xfrm>
          <a:prstGeom prst="rect">
            <a:avLst/>
          </a:prstGeom>
          <a:noFill/>
          <a:ln w="9525">
            <a:noFill/>
            <a:miter lim="800000"/>
            <a:headEnd/>
            <a:tailEnd/>
          </a:ln>
        </p:spPr>
      </p:pic>
      <p:sp>
        <p:nvSpPr>
          <p:cNvPr id="14341" name="TextBox 6"/>
          <p:cNvSpPr txBox="1">
            <a:spLocks noChangeArrowheads="1"/>
          </p:cNvSpPr>
          <p:nvPr/>
        </p:nvSpPr>
        <p:spPr bwMode="auto">
          <a:xfrm>
            <a:off x="441325" y="3357563"/>
            <a:ext cx="8018463" cy="1200150"/>
          </a:xfrm>
          <a:prstGeom prst="rect">
            <a:avLst/>
          </a:prstGeom>
          <a:noFill/>
          <a:ln w="9525">
            <a:noFill/>
            <a:miter lim="800000"/>
            <a:headEnd/>
            <a:tailEnd/>
          </a:ln>
        </p:spPr>
        <p:txBody>
          <a:bodyPr>
            <a:spAutoFit/>
          </a:bodyPr>
          <a:lstStyle/>
          <a:p>
            <a:pPr algn="ctr"/>
            <a:r>
              <a:rPr lang="ru-RU" sz="2400">
                <a:solidFill>
                  <a:srgbClr val="0000FF"/>
                </a:solidFill>
                <a:latin typeface="Calibri" pitchFamily="34" charset="0"/>
              </a:rPr>
              <a:t>Разработка приложения на платформе Android </a:t>
            </a:r>
            <a:endParaRPr lang="en-US" sz="2400">
              <a:solidFill>
                <a:srgbClr val="0000FF"/>
              </a:solidFill>
              <a:latin typeface="Calibri" pitchFamily="34" charset="0"/>
            </a:endParaRPr>
          </a:p>
          <a:p>
            <a:pPr algn="ctr"/>
            <a:r>
              <a:rPr lang="ru-RU" sz="2400">
                <a:solidFill>
                  <a:srgbClr val="0000FF"/>
                </a:solidFill>
                <a:latin typeface="Calibri" pitchFamily="34" charset="0"/>
              </a:rPr>
              <a:t>для мобильного сервиса поддержки соревнований Федерации Спортивного Ориентирования РК</a:t>
            </a:r>
          </a:p>
        </p:txBody>
      </p:sp>
      <p:sp>
        <p:nvSpPr>
          <p:cNvPr id="14342" name="TextBox 8"/>
          <p:cNvSpPr txBox="1">
            <a:spLocks noChangeArrowheads="1"/>
          </p:cNvSpPr>
          <p:nvPr/>
        </p:nvSpPr>
        <p:spPr bwMode="auto">
          <a:xfrm>
            <a:off x="1692275" y="5157788"/>
            <a:ext cx="5903913" cy="368300"/>
          </a:xfrm>
          <a:prstGeom prst="rect">
            <a:avLst/>
          </a:prstGeom>
          <a:noFill/>
          <a:ln w="9525">
            <a:noFill/>
            <a:miter lim="800000"/>
            <a:headEnd/>
            <a:tailEnd/>
          </a:ln>
        </p:spPr>
        <p:txBody>
          <a:bodyPr>
            <a:spAutoFit/>
          </a:bodyPr>
          <a:lstStyle/>
          <a:p>
            <a:r>
              <a:rPr lang="ru-RU">
                <a:latin typeface="Calibri" pitchFamily="34" charset="0"/>
              </a:rPr>
              <a:t>Научный руководитель: ст. преподаватель А.В. Бородин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395288" y="115888"/>
            <a:ext cx="8229600" cy="1143000"/>
          </a:xfrm>
        </p:spPr>
        <p:txBody>
          <a:bodyPr/>
          <a:lstStyle/>
          <a:p>
            <a:pPr eaLnBrk="1" hangingPunct="1"/>
            <a:r>
              <a:rPr lang="ru-RU" smtClean="0"/>
              <a:t>Проект интерфейса пользователя</a:t>
            </a:r>
          </a:p>
        </p:txBody>
      </p:sp>
      <p:sp>
        <p:nvSpPr>
          <p:cNvPr id="27650" name="Rectangle 3"/>
          <p:cNvSpPr>
            <a:spLocks noGrp="1"/>
          </p:cNvSpPr>
          <p:nvPr>
            <p:ph type="body" idx="1"/>
          </p:nvPr>
        </p:nvSpPr>
        <p:spPr/>
        <p:txBody>
          <a:bodyPr/>
          <a:lstStyle/>
          <a:p>
            <a:pPr eaLnBrk="1" hangingPunct="1"/>
            <a:endParaRPr lang="ru-RU" smtClean="0"/>
          </a:p>
        </p:txBody>
      </p:sp>
      <p:pic>
        <p:nvPicPr>
          <p:cNvPr id="27651" name="Picture 4" descr="Меню"/>
          <p:cNvPicPr>
            <a:picLocks noChangeAspect="1" noChangeArrowheads="1"/>
          </p:cNvPicPr>
          <p:nvPr/>
        </p:nvPicPr>
        <p:blipFill>
          <a:blip r:embed="rId2"/>
          <a:srcRect/>
          <a:stretch>
            <a:fillRect/>
          </a:stretch>
        </p:blipFill>
        <p:spPr bwMode="auto">
          <a:xfrm>
            <a:off x="179388" y="1125538"/>
            <a:ext cx="2908300" cy="5543550"/>
          </a:xfrm>
          <a:prstGeom prst="rect">
            <a:avLst/>
          </a:prstGeom>
          <a:noFill/>
          <a:ln w="9525">
            <a:noFill/>
            <a:miter lim="800000"/>
            <a:headEnd/>
            <a:tailEnd/>
          </a:ln>
        </p:spPr>
      </p:pic>
      <p:pic>
        <p:nvPicPr>
          <p:cNvPr id="27652" name="Picture 5" descr="Карты"/>
          <p:cNvPicPr>
            <a:picLocks noChangeAspect="1" noChangeArrowheads="1"/>
          </p:cNvPicPr>
          <p:nvPr/>
        </p:nvPicPr>
        <p:blipFill>
          <a:blip r:embed="rId3"/>
          <a:srcRect/>
          <a:stretch>
            <a:fillRect/>
          </a:stretch>
        </p:blipFill>
        <p:spPr bwMode="auto">
          <a:xfrm>
            <a:off x="3132138" y="1125538"/>
            <a:ext cx="2932112" cy="5589587"/>
          </a:xfrm>
          <a:prstGeom prst="rect">
            <a:avLst/>
          </a:prstGeom>
          <a:noFill/>
          <a:ln w="9525">
            <a:noFill/>
            <a:miter lim="800000"/>
            <a:headEnd/>
            <a:tailEnd/>
          </a:ln>
        </p:spPr>
      </p:pic>
      <p:pic>
        <p:nvPicPr>
          <p:cNvPr id="27653" name="Picture 6" descr="Треки"/>
          <p:cNvPicPr>
            <a:picLocks noChangeAspect="1" noChangeArrowheads="1"/>
          </p:cNvPicPr>
          <p:nvPr/>
        </p:nvPicPr>
        <p:blipFill>
          <a:blip r:embed="rId4"/>
          <a:srcRect/>
          <a:stretch>
            <a:fillRect/>
          </a:stretch>
        </p:blipFill>
        <p:spPr bwMode="auto">
          <a:xfrm>
            <a:off x="6137275" y="1127125"/>
            <a:ext cx="3006725" cy="5730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eaLnBrk="1" hangingPunct="1"/>
            <a:r>
              <a:rPr lang="ru-RU" smtClean="0"/>
              <a:t>Проект интерфейса пользователя</a:t>
            </a:r>
          </a:p>
        </p:txBody>
      </p:sp>
      <p:pic>
        <p:nvPicPr>
          <p:cNvPr id="28674" name="Picture 4" descr="Просмотр трека"/>
          <p:cNvPicPr>
            <a:picLocks noChangeAspect="1" noChangeArrowheads="1"/>
          </p:cNvPicPr>
          <p:nvPr/>
        </p:nvPicPr>
        <p:blipFill>
          <a:blip r:embed="rId2"/>
          <a:srcRect/>
          <a:stretch>
            <a:fillRect/>
          </a:stretch>
        </p:blipFill>
        <p:spPr bwMode="auto">
          <a:xfrm>
            <a:off x="3132138" y="1412875"/>
            <a:ext cx="2630487" cy="50117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eaLnBrk="1" hangingPunct="1"/>
            <a:r>
              <a:rPr lang="ru-RU" sz="4000" smtClean="0"/>
              <a:t>Что реализовано на данный момент</a:t>
            </a:r>
          </a:p>
        </p:txBody>
      </p:sp>
      <p:pic>
        <p:nvPicPr>
          <p:cNvPr id="29698" name="Picture 4" descr="gs55GVK4FKc"/>
          <p:cNvPicPr>
            <a:picLocks noChangeAspect="1" noChangeArrowheads="1"/>
          </p:cNvPicPr>
          <p:nvPr/>
        </p:nvPicPr>
        <p:blipFill>
          <a:blip r:embed="rId2"/>
          <a:srcRect/>
          <a:stretch>
            <a:fillRect/>
          </a:stretch>
        </p:blipFill>
        <p:spPr bwMode="auto">
          <a:xfrm>
            <a:off x="179388" y="1196975"/>
            <a:ext cx="2736850" cy="5327650"/>
          </a:xfrm>
          <a:prstGeom prst="rect">
            <a:avLst/>
          </a:prstGeom>
          <a:noFill/>
          <a:ln w="9525">
            <a:noFill/>
            <a:miter lim="800000"/>
            <a:headEnd/>
            <a:tailEnd/>
          </a:ln>
        </p:spPr>
      </p:pic>
      <p:pic>
        <p:nvPicPr>
          <p:cNvPr id="29699" name="Picture 6" descr="jmgQcwXtAxw"/>
          <p:cNvPicPr>
            <a:picLocks noChangeAspect="1" noChangeArrowheads="1"/>
          </p:cNvPicPr>
          <p:nvPr/>
        </p:nvPicPr>
        <p:blipFill>
          <a:blip r:embed="rId3"/>
          <a:srcRect/>
          <a:stretch>
            <a:fillRect/>
          </a:stretch>
        </p:blipFill>
        <p:spPr bwMode="auto">
          <a:xfrm>
            <a:off x="2987675" y="1196975"/>
            <a:ext cx="2808288" cy="5327650"/>
          </a:xfrm>
          <a:prstGeom prst="rect">
            <a:avLst/>
          </a:prstGeom>
          <a:noFill/>
          <a:ln w="9525">
            <a:noFill/>
            <a:miter lim="800000"/>
            <a:headEnd/>
            <a:tailEnd/>
          </a:ln>
        </p:spPr>
      </p:pic>
      <p:pic>
        <p:nvPicPr>
          <p:cNvPr id="29700" name="Picture 8" descr="w397lfKB_wQ"/>
          <p:cNvPicPr>
            <a:picLocks noChangeAspect="1" noChangeArrowheads="1"/>
          </p:cNvPicPr>
          <p:nvPr/>
        </p:nvPicPr>
        <p:blipFill>
          <a:blip r:embed="rId4"/>
          <a:srcRect/>
          <a:stretch>
            <a:fillRect/>
          </a:stretch>
        </p:blipFill>
        <p:spPr bwMode="auto">
          <a:xfrm>
            <a:off x="5964238" y="1196975"/>
            <a:ext cx="3008312" cy="532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ru-RU" sz="4000" smtClean="0"/>
              <a:t>Что реализовано на данный момент</a:t>
            </a:r>
          </a:p>
        </p:txBody>
      </p:sp>
      <p:pic>
        <p:nvPicPr>
          <p:cNvPr id="30722" name="Picture 5" descr="bgJPEmE5q5k"/>
          <p:cNvPicPr>
            <a:picLocks noChangeAspect="1" noChangeArrowheads="1"/>
          </p:cNvPicPr>
          <p:nvPr/>
        </p:nvPicPr>
        <p:blipFill>
          <a:blip r:embed="rId2"/>
          <a:srcRect/>
          <a:stretch>
            <a:fillRect/>
          </a:stretch>
        </p:blipFill>
        <p:spPr bwMode="auto">
          <a:xfrm>
            <a:off x="179388" y="1412875"/>
            <a:ext cx="2808287" cy="5111750"/>
          </a:xfrm>
          <a:prstGeom prst="rect">
            <a:avLst/>
          </a:prstGeom>
          <a:noFill/>
          <a:ln w="9525">
            <a:noFill/>
            <a:miter lim="800000"/>
            <a:headEnd/>
            <a:tailEnd/>
          </a:ln>
        </p:spPr>
      </p:pic>
      <p:pic>
        <p:nvPicPr>
          <p:cNvPr id="30723" name="Picture 7" descr="ds8Pssv1NWs"/>
          <p:cNvPicPr>
            <a:picLocks noChangeAspect="1" noChangeArrowheads="1"/>
          </p:cNvPicPr>
          <p:nvPr/>
        </p:nvPicPr>
        <p:blipFill>
          <a:blip r:embed="rId3"/>
          <a:srcRect/>
          <a:stretch>
            <a:fillRect/>
          </a:stretch>
        </p:blipFill>
        <p:spPr bwMode="auto">
          <a:xfrm>
            <a:off x="3132138" y="1412875"/>
            <a:ext cx="2736850" cy="5111750"/>
          </a:xfrm>
          <a:prstGeom prst="rect">
            <a:avLst/>
          </a:prstGeom>
          <a:noFill/>
          <a:ln w="9525">
            <a:noFill/>
            <a:miter lim="800000"/>
            <a:headEnd/>
            <a:tailEnd/>
          </a:ln>
        </p:spPr>
      </p:pic>
      <p:pic>
        <p:nvPicPr>
          <p:cNvPr id="30724" name="Picture 9" descr="exkB2hQUDq0"/>
          <p:cNvPicPr>
            <a:picLocks noChangeAspect="1" noChangeArrowheads="1"/>
          </p:cNvPicPr>
          <p:nvPr/>
        </p:nvPicPr>
        <p:blipFill>
          <a:blip r:embed="rId4"/>
          <a:srcRect/>
          <a:stretch>
            <a:fillRect/>
          </a:stretch>
        </p:blipFill>
        <p:spPr bwMode="auto">
          <a:xfrm>
            <a:off x="6051550" y="1412875"/>
            <a:ext cx="2889250" cy="513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395288" y="0"/>
            <a:ext cx="8229600" cy="1143000"/>
          </a:xfrm>
        </p:spPr>
        <p:txBody>
          <a:bodyPr/>
          <a:lstStyle/>
          <a:p>
            <a:r>
              <a:rPr lang="ru-RU" sz="4000" smtClean="0"/>
              <a:t>Что реализовано на данный момент</a:t>
            </a:r>
          </a:p>
        </p:txBody>
      </p:sp>
      <p:pic>
        <p:nvPicPr>
          <p:cNvPr id="31746" name="Picture 5" descr="lTd_3v_YbMc"/>
          <p:cNvPicPr>
            <a:picLocks noChangeAspect="1" noChangeArrowheads="1"/>
          </p:cNvPicPr>
          <p:nvPr/>
        </p:nvPicPr>
        <p:blipFill>
          <a:blip r:embed="rId2"/>
          <a:srcRect/>
          <a:stretch>
            <a:fillRect/>
          </a:stretch>
        </p:blipFill>
        <p:spPr bwMode="auto">
          <a:xfrm>
            <a:off x="2700338" y="981075"/>
            <a:ext cx="3173412" cy="56419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539750" y="0"/>
            <a:ext cx="8229600" cy="908050"/>
          </a:xfrm>
        </p:spPr>
        <p:txBody>
          <a:bodyPr/>
          <a:lstStyle/>
          <a:p>
            <a:pPr eaLnBrk="1" hangingPunct="1"/>
            <a:r>
              <a:rPr lang="ru-RU" smtClean="0"/>
              <a:t>Заключение</a:t>
            </a:r>
          </a:p>
        </p:txBody>
      </p:sp>
      <p:sp>
        <p:nvSpPr>
          <p:cNvPr id="32770" name="Rectangle 3"/>
          <p:cNvSpPr>
            <a:spLocks noGrp="1"/>
          </p:cNvSpPr>
          <p:nvPr>
            <p:ph type="body" idx="1"/>
          </p:nvPr>
        </p:nvSpPr>
        <p:spPr>
          <a:xfrm>
            <a:off x="107950" y="1557338"/>
            <a:ext cx="4114800" cy="4525962"/>
          </a:xfrm>
        </p:spPr>
        <p:txBody>
          <a:bodyPr/>
          <a:lstStyle/>
          <a:p>
            <a:pPr eaLnBrk="1" hangingPunct="1"/>
            <a:r>
              <a:rPr lang="ru-RU" smtClean="0"/>
              <a:t>Получение </a:t>
            </a:r>
            <a:r>
              <a:rPr lang="en-US" smtClean="0"/>
              <a:t>GPS-</a:t>
            </a:r>
            <a:r>
              <a:rPr lang="ru-RU" smtClean="0"/>
              <a:t>координат</a:t>
            </a:r>
          </a:p>
          <a:p>
            <a:pPr eaLnBrk="1" hangingPunct="1"/>
            <a:r>
              <a:rPr lang="ru-RU" smtClean="0"/>
              <a:t>Создание, хранение, просмотр и отправка трека на сервер</a:t>
            </a:r>
          </a:p>
        </p:txBody>
      </p:sp>
      <p:sp>
        <p:nvSpPr>
          <p:cNvPr id="32771" name="Rectangle 3"/>
          <p:cNvSpPr>
            <a:spLocks/>
          </p:cNvSpPr>
          <p:nvPr/>
        </p:nvSpPr>
        <p:spPr bwMode="auto">
          <a:xfrm>
            <a:off x="4356100" y="1557338"/>
            <a:ext cx="4332288" cy="4525962"/>
          </a:xfrm>
          <a:prstGeom prst="rect">
            <a:avLst/>
          </a:prstGeom>
          <a:noFill/>
          <a:ln w="9525">
            <a:noFill/>
            <a:miter lim="800000"/>
            <a:headEnd/>
            <a:tailEnd/>
          </a:ln>
        </p:spPr>
        <p:txBody>
          <a:bodyPr/>
          <a:lstStyle/>
          <a:p>
            <a:pPr marL="342900" indent="-342900">
              <a:spcBef>
                <a:spcPct val="20000"/>
              </a:spcBef>
              <a:buFont typeface="Arial" charset="0"/>
              <a:buChar char="•"/>
            </a:pPr>
            <a:r>
              <a:rPr lang="ru-RU" sz="3200">
                <a:latin typeface="Calibri" pitchFamily="34" charset="0"/>
              </a:rPr>
              <a:t>Выбор и загрузка карты для забега с сервера</a:t>
            </a:r>
          </a:p>
          <a:p>
            <a:pPr marL="342900" indent="-342900">
              <a:spcBef>
                <a:spcPct val="20000"/>
              </a:spcBef>
              <a:buFont typeface="Arial" charset="0"/>
              <a:buChar char="•"/>
            </a:pPr>
            <a:r>
              <a:rPr lang="ru-RU" sz="3200">
                <a:latin typeface="Calibri" pitchFamily="34" charset="0"/>
              </a:rPr>
              <a:t>Разграничение на пользователей</a:t>
            </a:r>
          </a:p>
          <a:p>
            <a:pPr marL="342900" indent="-342900">
              <a:spcBef>
                <a:spcPct val="20000"/>
              </a:spcBef>
              <a:buFont typeface="Arial" charset="0"/>
              <a:buChar char="•"/>
            </a:pPr>
            <a:r>
              <a:rPr lang="ru-RU" sz="3200">
                <a:latin typeface="Calibri" pitchFamily="34" charset="0"/>
              </a:rPr>
              <a:t>Реализация детального анализа забега</a:t>
            </a:r>
          </a:p>
          <a:p>
            <a:pPr marL="342900" indent="-342900">
              <a:spcBef>
                <a:spcPct val="20000"/>
              </a:spcBef>
              <a:buFont typeface="Arial" charset="0"/>
              <a:buChar char="•"/>
            </a:pPr>
            <a:r>
              <a:rPr lang="ru-RU" sz="3200">
                <a:latin typeface="Calibri" pitchFamily="34" charset="0"/>
              </a:rPr>
              <a:t>Наложение трека на карту</a:t>
            </a:r>
          </a:p>
        </p:txBody>
      </p:sp>
      <p:sp>
        <p:nvSpPr>
          <p:cNvPr id="32772" name="Rectangle 2"/>
          <p:cNvSpPr>
            <a:spLocks/>
          </p:cNvSpPr>
          <p:nvPr/>
        </p:nvSpPr>
        <p:spPr bwMode="auto">
          <a:xfrm>
            <a:off x="107950" y="908050"/>
            <a:ext cx="3981450" cy="566738"/>
          </a:xfrm>
          <a:prstGeom prst="rect">
            <a:avLst/>
          </a:prstGeom>
          <a:noFill/>
          <a:ln w="9525">
            <a:noFill/>
            <a:miter lim="800000"/>
            <a:headEnd/>
            <a:tailEnd/>
          </a:ln>
        </p:spPr>
        <p:txBody>
          <a:bodyPr anchor="ctr"/>
          <a:lstStyle/>
          <a:p>
            <a:pPr algn="ctr"/>
            <a:r>
              <a:rPr lang="ru-RU" sz="4400">
                <a:latin typeface="Calibri" pitchFamily="34" charset="0"/>
              </a:rPr>
              <a:t>Реализовано:</a:t>
            </a:r>
          </a:p>
        </p:txBody>
      </p:sp>
      <p:sp>
        <p:nvSpPr>
          <p:cNvPr id="32773" name="Rectangle 2"/>
          <p:cNvSpPr>
            <a:spLocks/>
          </p:cNvSpPr>
          <p:nvPr/>
        </p:nvSpPr>
        <p:spPr bwMode="auto">
          <a:xfrm>
            <a:off x="4211638" y="908050"/>
            <a:ext cx="4932362" cy="566738"/>
          </a:xfrm>
          <a:prstGeom prst="rect">
            <a:avLst/>
          </a:prstGeom>
          <a:noFill/>
          <a:ln w="9525">
            <a:noFill/>
            <a:miter lim="800000"/>
            <a:headEnd/>
            <a:tailEnd/>
          </a:ln>
        </p:spPr>
        <p:txBody>
          <a:bodyPr anchor="ctr"/>
          <a:lstStyle/>
          <a:p>
            <a:pPr algn="ctr"/>
            <a:r>
              <a:rPr lang="ru-RU" sz="4400">
                <a:latin typeface="Calibri" pitchFamily="34" charset="0"/>
              </a:rPr>
              <a:t>Планы на будущее: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ъект 4"/>
          <p:cNvSpPr>
            <a:spLocks noGrp="1"/>
          </p:cNvSpPr>
          <p:nvPr>
            <p:ph idx="1"/>
          </p:nvPr>
        </p:nvSpPr>
        <p:spPr/>
        <p:txBody>
          <a:bodyPr/>
          <a:lstStyle/>
          <a:p>
            <a:pPr eaLnBrk="1" hangingPunct="1"/>
            <a:endParaRPr lang="ru-RU" smtClean="0"/>
          </a:p>
        </p:txBody>
      </p:sp>
      <p:pic>
        <p:nvPicPr>
          <p:cNvPr id="15362" name="Picture 4" descr="IMG_406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descr="s800"/>
          <p:cNvPicPr>
            <a:picLocks noChangeAspect="1" noChangeArrowheads="1"/>
          </p:cNvPicPr>
          <p:nvPr/>
        </p:nvPicPr>
        <p:blipFill>
          <a:blip r:embed="rId3"/>
          <a:srcRect/>
          <a:stretch>
            <a:fillRect/>
          </a:stretch>
        </p:blipFill>
        <p:spPr bwMode="auto">
          <a:xfrm>
            <a:off x="3821113" y="0"/>
            <a:ext cx="5322887" cy="3789363"/>
          </a:xfrm>
          <a:prstGeom prst="rect">
            <a:avLst/>
          </a:prstGeom>
          <a:noFill/>
          <a:ln w="9525">
            <a:noFill/>
            <a:miter lim="800000"/>
            <a:headEnd/>
            <a:tailEnd/>
          </a:ln>
        </p:spPr>
      </p:pic>
      <p:sp>
        <p:nvSpPr>
          <p:cNvPr id="17410" name="AutoShape 8" descr="ChR_2017_214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1" name="AutoShape 10" descr="ChR_2017_214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2" name="AutoShape 12" descr="ChR_2017_214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17413" name="Picture 14" descr="ChR_2017_2140"/>
          <p:cNvPicPr>
            <a:picLocks noChangeAspect="1" noChangeArrowheads="1"/>
          </p:cNvPicPr>
          <p:nvPr/>
        </p:nvPicPr>
        <p:blipFill>
          <a:blip r:embed="rId4"/>
          <a:srcRect/>
          <a:stretch>
            <a:fillRect/>
          </a:stretch>
        </p:blipFill>
        <p:spPr bwMode="auto">
          <a:xfrm>
            <a:off x="0" y="0"/>
            <a:ext cx="4356100" cy="6858000"/>
          </a:xfrm>
          <a:prstGeom prst="rect">
            <a:avLst/>
          </a:prstGeom>
          <a:noFill/>
          <a:ln w="9525">
            <a:noFill/>
            <a:miter lim="800000"/>
            <a:headEnd/>
            <a:tailEnd/>
          </a:ln>
        </p:spPr>
      </p:pic>
      <p:pic>
        <p:nvPicPr>
          <p:cNvPr id="17414" name="Picture 16" descr="max_1371569417"/>
          <p:cNvPicPr>
            <a:picLocks noChangeAspect="1" noChangeArrowheads="1"/>
          </p:cNvPicPr>
          <p:nvPr/>
        </p:nvPicPr>
        <p:blipFill>
          <a:blip r:embed="rId5"/>
          <a:srcRect/>
          <a:stretch>
            <a:fillRect/>
          </a:stretch>
        </p:blipFill>
        <p:spPr bwMode="auto">
          <a:xfrm>
            <a:off x="4356100" y="3267075"/>
            <a:ext cx="4787900"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vibor"/>
          <p:cNvPicPr>
            <a:picLocks noChangeAspect="1" noChangeArrowheads="1"/>
          </p:cNvPicPr>
          <p:nvPr/>
        </p:nvPicPr>
        <p:blipFill>
          <a:blip r:embed="rId3"/>
          <a:srcRect/>
          <a:stretch>
            <a:fillRect/>
          </a:stretch>
        </p:blipFill>
        <p:spPr bwMode="auto">
          <a:xfrm>
            <a:off x="107950" y="115888"/>
            <a:ext cx="4427538" cy="3213100"/>
          </a:xfrm>
          <a:prstGeom prst="rect">
            <a:avLst/>
          </a:prstGeom>
          <a:noFill/>
          <a:ln w="9525">
            <a:noFill/>
            <a:miter lim="800000"/>
            <a:headEnd/>
            <a:tailEnd/>
          </a:ln>
        </p:spPr>
      </p:pic>
      <p:pic>
        <p:nvPicPr>
          <p:cNvPr id="19458" name="Picture 12" descr="zadanka"/>
          <p:cNvPicPr>
            <a:picLocks noChangeAspect="1" noChangeArrowheads="1"/>
          </p:cNvPicPr>
          <p:nvPr/>
        </p:nvPicPr>
        <p:blipFill>
          <a:blip r:embed="rId4"/>
          <a:srcRect/>
          <a:stretch>
            <a:fillRect/>
          </a:stretch>
        </p:blipFill>
        <p:spPr bwMode="auto">
          <a:xfrm>
            <a:off x="107950" y="3500438"/>
            <a:ext cx="4427538" cy="3213100"/>
          </a:xfrm>
          <a:prstGeom prst="rect">
            <a:avLst/>
          </a:prstGeom>
          <a:noFill/>
          <a:ln w="9525">
            <a:noFill/>
            <a:miter lim="800000"/>
            <a:headEnd/>
            <a:tailEnd/>
          </a:ln>
        </p:spPr>
      </p:pic>
      <p:pic>
        <p:nvPicPr>
          <p:cNvPr id="19459" name="Picture 13" descr="photofacefun_com_1524259489"/>
          <p:cNvPicPr>
            <a:picLocks noChangeAspect="1" noChangeArrowheads="1"/>
          </p:cNvPicPr>
          <p:nvPr/>
        </p:nvPicPr>
        <p:blipFill>
          <a:blip r:embed="rId5"/>
          <a:srcRect/>
          <a:stretch>
            <a:fillRect/>
          </a:stretch>
        </p:blipFill>
        <p:spPr bwMode="auto">
          <a:xfrm>
            <a:off x="4716463" y="333375"/>
            <a:ext cx="4305300" cy="604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descr="legendy_18_07"/>
          <p:cNvPicPr>
            <a:picLocks noChangeAspect="1" noChangeArrowheads="1"/>
          </p:cNvPicPr>
          <p:nvPr/>
        </p:nvPicPr>
        <p:blipFill>
          <a:blip r:embed="rId2"/>
          <a:srcRect/>
          <a:stretch>
            <a:fillRect/>
          </a:stretch>
        </p:blipFill>
        <p:spPr bwMode="auto">
          <a:xfrm>
            <a:off x="250825" y="692150"/>
            <a:ext cx="8604250" cy="524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ru-RU" smtClean="0"/>
              <a:t>Цели и задачи работы:</a:t>
            </a:r>
          </a:p>
        </p:txBody>
      </p:sp>
      <p:sp>
        <p:nvSpPr>
          <p:cNvPr id="22530" name="Rectangle 3"/>
          <p:cNvSpPr>
            <a:spLocks noGrp="1"/>
          </p:cNvSpPr>
          <p:nvPr>
            <p:ph type="body" idx="1"/>
          </p:nvPr>
        </p:nvSpPr>
        <p:spPr/>
        <p:txBody>
          <a:bodyPr/>
          <a:lstStyle/>
          <a:p>
            <a:r>
              <a:rPr lang="ru-RU" smtClean="0"/>
              <a:t>Создание </a:t>
            </a:r>
            <a:r>
              <a:rPr lang="en-US" smtClean="0"/>
              <a:t>Android-</a:t>
            </a:r>
            <a:r>
              <a:rPr lang="ru-RU" smtClean="0"/>
              <a:t>приложения для записи треков</a:t>
            </a:r>
          </a:p>
          <a:p>
            <a:r>
              <a:rPr lang="ru-RU" smtClean="0"/>
              <a:t>Развёртывание БД на сервере, для хранения пользователей и их треков</a:t>
            </a:r>
          </a:p>
          <a:p>
            <a:r>
              <a:rPr lang="ru-RU" smtClean="0"/>
              <a:t>Создание </a:t>
            </a:r>
            <a:r>
              <a:rPr lang="en-US" smtClean="0"/>
              <a:t>Web-</a:t>
            </a:r>
            <a:r>
              <a:rPr lang="ru-RU" smtClean="0"/>
              <a:t>интерфейса для просмотра как своих треков, так и треков других спортсменов</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r>
              <a:rPr lang="ru-RU" sz="4000" smtClean="0"/>
              <a:t>Требования к </a:t>
            </a:r>
            <a:r>
              <a:rPr lang="en-US" sz="4000" smtClean="0"/>
              <a:t>Android-</a:t>
            </a:r>
            <a:r>
              <a:rPr lang="ru-RU" sz="4000" smtClean="0"/>
              <a:t>приложению:</a:t>
            </a:r>
          </a:p>
        </p:txBody>
      </p:sp>
      <p:sp>
        <p:nvSpPr>
          <p:cNvPr id="23554" name="Rectangle 3"/>
          <p:cNvSpPr>
            <a:spLocks noGrp="1"/>
          </p:cNvSpPr>
          <p:nvPr>
            <p:ph type="body" idx="1"/>
          </p:nvPr>
        </p:nvSpPr>
        <p:spPr/>
        <p:txBody>
          <a:bodyPr/>
          <a:lstStyle/>
          <a:p>
            <a:pPr marL="609600" indent="-609600" eaLnBrk="1" hangingPunct="1">
              <a:lnSpc>
                <a:spcPct val="80000"/>
              </a:lnSpc>
              <a:buFont typeface="Arial" charset="0"/>
              <a:buAutoNum type="arabicPeriod"/>
            </a:pPr>
            <a:r>
              <a:rPr lang="ru-RU" sz="2400" smtClean="0"/>
              <a:t>Получение текущих GPS-координат</a:t>
            </a:r>
          </a:p>
          <a:p>
            <a:pPr marL="609600" indent="-609600" eaLnBrk="1" hangingPunct="1">
              <a:lnSpc>
                <a:spcPct val="80000"/>
              </a:lnSpc>
              <a:buFont typeface="Arial" charset="0"/>
              <a:buAutoNum type="arabicPeriod"/>
            </a:pPr>
            <a:r>
              <a:rPr lang="ru-RU" sz="2400" smtClean="0"/>
              <a:t>Запуск записи трека</a:t>
            </a:r>
          </a:p>
          <a:p>
            <a:pPr marL="609600" indent="-609600" eaLnBrk="1" hangingPunct="1">
              <a:lnSpc>
                <a:spcPct val="80000"/>
              </a:lnSpc>
              <a:buFont typeface="Arial" charset="0"/>
              <a:buAutoNum type="arabicPeriod"/>
            </a:pPr>
            <a:r>
              <a:rPr lang="ru-RU" sz="2400" smtClean="0"/>
              <a:t>Постановка на паузу записи трека</a:t>
            </a:r>
          </a:p>
          <a:p>
            <a:pPr marL="609600" indent="-609600" eaLnBrk="1" hangingPunct="1">
              <a:lnSpc>
                <a:spcPct val="80000"/>
              </a:lnSpc>
              <a:buFont typeface="Arial" charset="0"/>
              <a:buAutoNum type="arabicPeriod"/>
            </a:pPr>
            <a:r>
              <a:rPr lang="ru-RU" sz="2400" smtClean="0"/>
              <a:t>Остановка записи трека</a:t>
            </a:r>
          </a:p>
          <a:p>
            <a:pPr marL="609600" indent="-609600" eaLnBrk="1" hangingPunct="1">
              <a:lnSpc>
                <a:spcPct val="80000"/>
              </a:lnSpc>
              <a:buFont typeface="Arial" charset="0"/>
              <a:buAutoNum type="arabicPeriod"/>
            </a:pPr>
            <a:r>
              <a:rPr lang="ru-RU" sz="2400" smtClean="0"/>
              <a:t>Сохранение трека в память устройства</a:t>
            </a:r>
          </a:p>
          <a:p>
            <a:pPr marL="609600" indent="-609600" eaLnBrk="1" hangingPunct="1">
              <a:lnSpc>
                <a:spcPct val="80000"/>
              </a:lnSpc>
              <a:buFont typeface="Arial" charset="0"/>
              <a:buAutoNum type="arabicPeriod"/>
            </a:pPr>
            <a:r>
              <a:rPr lang="ru-RU" sz="2400" smtClean="0"/>
              <a:t>Отправка трека на сервер</a:t>
            </a:r>
          </a:p>
          <a:p>
            <a:pPr marL="609600" indent="-609600" eaLnBrk="1" hangingPunct="1">
              <a:lnSpc>
                <a:spcPct val="80000"/>
              </a:lnSpc>
              <a:buFont typeface="Arial" charset="0"/>
              <a:buAutoNum type="arabicPeriod"/>
            </a:pPr>
            <a:r>
              <a:rPr lang="ru-RU" sz="2400" smtClean="0"/>
              <a:t>Просмотр информации о треке</a:t>
            </a:r>
          </a:p>
          <a:p>
            <a:pPr marL="609600" indent="-609600" eaLnBrk="1" hangingPunct="1">
              <a:lnSpc>
                <a:spcPct val="80000"/>
              </a:lnSpc>
              <a:buFont typeface="Arial" charset="0"/>
              <a:buAutoNum type="arabicPeriod"/>
            </a:pPr>
            <a:r>
              <a:rPr lang="ru-RU" sz="2400" smtClean="0"/>
              <a:t>Удаление из памяти устройства трека</a:t>
            </a:r>
          </a:p>
          <a:p>
            <a:pPr marL="609600" indent="-609600" eaLnBrk="1" hangingPunct="1">
              <a:lnSpc>
                <a:spcPct val="80000"/>
              </a:lnSpc>
              <a:buFont typeface="Arial" charset="0"/>
              <a:buAutoNum type="arabicPeriod"/>
            </a:pPr>
            <a:r>
              <a:rPr lang="ru-RU" sz="2400" smtClean="0"/>
              <a:t>Выбор спортивной карты</a:t>
            </a:r>
          </a:p>
          <a:p>
            <a:pPr marL="609600" indent="-609600" eaLnBrk="1" hangingPunct="1">
              <a:lnSpc>
                <a:spcPct val="80000"/>
              </a:lnSpc>
              <a:buFont typeface="Arial" charset="0"/>
              <a:buAutoNum type="arabicPeriod"/>
            </a:pPr>
            <a:r>
              <a:rPr lang="ru-RU" sz="2400" smtClean="0"/>
              <a:t>Загрузка спортивной карты с сервера в память устройства</a:t>
            </a:r>
          </a:p>
          <a:p>
            <a:pPr marL="609600" indent="-609600" eaLnBrk="1" hangingPunct="1">
              <a:lnSpc>
                <a:spcPct val="80000"/>
              </a:lnSpc>
              <a:buFont typeface="Arial" charset="0"/>
              <a:buAutoNum type="arabicPeriod"/>
            </a:pPr>
            <a:r>
              <a:rPr lang="ru-RU" sz="2400" smtClean="0"/>
              <a:t>Удаление спортивной карты из памяти устройства</a:t>
            </a:r>
          </a:p>
          <a:p>
            <a:pPr marL="609600" indent="-609600" eaLnBrk="1" hangingPunct="1">
              <a:lnSpc>
                <a:spcPct val="80000"/>
              </a:lnSpc>
              <a:buFont typeface="Arial" charset="0"/>
              <a:buAutoNum type="arabicPeriod"/>
            </a:pPr>
            <a:endParaRPr lang="ru-RU" sz="2400" smtClean="0"/>
          </a:p>
          <a:p>
            <a:pPr marL="609600" indent="-609600" eaLnBrk="1" hangingPunct="1">
              <a:lnSpc>
                <a:spcPct val="80000"/>
              </a:lnSpc>
            </a:pPr>
            <a:endParaRPr lang="ru-RU"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0" y="274638"/>
            <a:ext cx="9144000" cy="1143000"/>
          </a:xfrm>
        </p:spPr>
        <p:txBody>
          <a:bodyPr/>
          <a:lstStyle/>
          <a:p>
            <a:pPr eaLnBrk="1" hangingPunct="1"/>
            <a:r>
              <a:rPr lang="ru-RU" sz="4000" smtClean="0"/>
              <a:t>Проект пользовательского интерфейса</a:t>
            </a:r>
          </a:p>
        </p:txBody>
      </p:sp>
      <p:sp>
        <p:nvSpPr>
          <p:cNvPr id="24578" name="AutoShape 5" descr="Файл:PBA diagram.jpg"/>
          <p:cNvSpPr>
            <a:spLocks noChangeAspect="1" noChangeArrowheads="1"/>
          </p:cNvSpPr>
          <p:nvPr/>
        </p:nvSpPr>
        <p:spPr bwMode="auto">
          <a:xfrm>
            <a:off x="144463" y="46038"/>
            <a:ext cx="304800" cy="304800"/>
          </a:xfrm>
          <a:prstGeom prst="rect">
            <a:avLst/>
          </a:prstGeom>
          <a:noFill/>
          <a:ln w="9525">
            <a:noFill/>
            <a:miter lim="800000"/>
            <a:headEnd/>
            <a:tailEnd/>
          </a:ln>
        </p:spPr>
        <p:txBody>
          <a:bodyPr/>
          <a:lstStyle/>
          <a:p>
            <a:endParaRPr lang="ru-RU"/>
          </a:p>
        </p:txBody>
      </p:sp>
      <p:sp>
        <p:nvSpPr>
          <p:cNvPr id="24579" name="AutoShape 7" descr="Файл:PBA diagram.jpg"/>
          <p:cNvSpPr>
            <a:spLocks noChangeAspect="1" noChangeArrowheads="1"/>
          </p:cNvSpPr>
          <p:nvPr/>
        </p:nvSpPr>
        <p:spPr bwMode="auto">
          <a:xfrm>
            <a:off x="144463" y="46038"/>
            <a:ext cx="304800" cy="304800"/>
          </a:xfrm>
          <a:prstGeom prst="rect">
            <a:avLst/>
          </a:prstGeom>
          <a:noFill/>
          <a:ln w="9525">
            <a:noFill/>
            <a:miter lim="800000"/>
            <a:headEnd/>
            <a:tailEnd/>
          </a:ln>
        </p:spPr>
        <p:txBody>
          <a:bodyPr/>
          <a:lstStyle/>
          <a:p>
            <a:endParaRPr lang="ru-RU"/>
          </a:p>
        </p:txBody>
      </p:sp>
      <p:sp>
        <p:nvSpPr>
          <p:cNvPr id="24580" name="AutoShape 9" descr="PBA_diagram"/>
          <p:cNvSpPr>
            <a:spLocks noChangeAspect="1" noChangeArrowheads="1"/>
          </p:cNvSpPr>
          <p:nvPr/>
        </p:nvSpPr>
        <p:spPr bwMode="auto">
          <a:xfrm>
            <a:off x="144463" y="46038"/>
            <a:ext cx="304800" cy="304800"/>
          </a:xfrm>
          <a:prstGeom prst="rect">
            <a:avLst/>
          </a:prstGeom>
          <a:noFill/>
          <a:ln w="9525">
            <a:noFill/>
            <a:miter lim="800000"/>
            <a:headEnd/>
            <a:tailEnd/>
          </a:ln>
        </p:spPr>
        <p:txBody>
          <a:bodyPr/>
          <a:lstStyle/>
          <a:p>
            <a:endParaRPr lang="ru-RU"/>
          </a:p>
        </p:txBody>
      </p:sp>
      <p:sp>
        <p:nvSpPr>
          <p:cNvPr id="24581" name="AutoShape 11" descr="PBA_diagram"/>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4582" name="AutoShape 13" descr="PBA_diagram"/>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4583" name="AutoShape 15" descr="PBA_diagram"/>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4584" name="AutoShape 17" descr="PBA_diagram"/>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4585" name="AutoShape 19" descr="PBA_diagram"/>
          <p:cNvSpPr>
            <a:spLocks noChangeAspect="1" noChangeArrowheads="1"/>
          </p:cNvSpPr>
          <p:nvPr/>
        </p:nvSpPr>
        <p:spPr bwMode="auto">
          <a:xfrm>
            <a:off x="144463" y="46038"/>
            <a:ext cx="304800" cy="304800"/>
          </a:xfrm>
          <a:prstGeom prst="rect">
            <a:avLst/>
          </a:prstGeom>
          <a:noFill/>
          <a:ln w="9525">
            <a:noFill/>
            <a:miter lim="800000"/>
            <a:headEnd/>
            <a:tailEnd/>
          </a:ln>
        </p:spPr>
        <p:txBody>
          <a:bodyPr/>
          <a:lstStyle/>
          <a:p>
            <a:endParaRPr lang="ru-RU"/>
          </a:p>
        </p:txBody>
      </p:sp>
      <p:pic>
        <p:nvPicPr>
          <p:cNvPr id="24586" name="Picture 13" descr="Диаграмма_проект_клиентской_части"/>
          <p:cNvPicPr>
            <a:picLocks noChangeAspect="1" noChangeArrowheads="1"/>
          </p:cNvPicPr>
          <p:nvPr/>
        </p:nvPicPr>
        <p:blipFill>
          <a:blip r:embed="rId3"/>
          <a:srcRect/>
          <a:stretch>
            <a:fillRect/>
          </a:stretch>
        </p:blipFill>
        <p:spPr bwMode="auto">
          <a:xfrm>
            <a:off x="1331913" y="1341438"/>
            <a:ext cx="6084887" cy="50720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ru-RU" smtClean="0"/>
              <a:t>Проект интерфейса пользователя</a:t>
            </a:r>
          </a:p>
        </p:txBody>
      </p:sp>
      <p:sp>
        <p:nvSpPr>
          <p:cNvPr id="26626" name="AutoShape 5" descr="ABP_Aplication_1"/>
          <p:cNvSpPr>
            <a:spLocks noChangeAspect="1" noChangeArrowheads="1"/>
          </p:cNvSpPr>
          <p:nvPr/>
        </p:nvSpPr>
        <p:spPr bwMode="auto">
          <a:xfrm>
            <a:off x="144463" y="46038"/>
            <a:ext cx="304800" cy="304800"/>
          </a:xfrm>
          <a:prstGeom prst="rect">
            <a:avLst/>
          </a:prstGeom>
          <a:noFill/>
          <a:ln w="9525">
            <a:noFill/>
            <a:miter lim="800000"/>
            <a:headEnd/>
            <a:tailEnd/>
          </a:ln>
        </p:spPr>
        <p:txBody>
          <a:bodyPr/>
          <a:lstStyle/>
          <a:p>
            <a:endParaRPr lang="ru-RU"/>
          </a:p>
        </p:txBody>
      </p:sp>
      <p:sp>
        <p:nvSpPr>
          <p:cNvPr id="26627" name="AutoShape 7" descr="ABP_Aplication_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6628" name="AutoShape 9" descr="ABP_Aplication_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6629" name="AutoShape 11" descr="ABP_Aplication_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6630" name="AutoShape 13" descr="ABP_Aplication_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6631" name="AutoShape 15" descr="ABP_Aplication_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6632" name="Picture 16" descr="ABP_Aplication_1"/>
          <p:cNvPicPr>
            <a:picLocks noChangeAspect="1" noChangeArrowheads="1"/>
          </p:cNvPicPr>
          <p:nvPr/>
        </p:nvPicPr>
        <p:blipFill>
          <a:blip r:embed="rId2"/>
          <a:srcRect/>
          <a:stretch>
            <a:fillRect/>
          </a:stretch>
        </p:blipFill>
        <p:spPr bwMode="auto">
          <a:xfrm>
            <a:off x="323850" y="1341438"/>
            <a:ext cx="2478088" cy="4724400"/>
          </a:xfrm>
          <a:prstGeom prst="rect">
            <a:avLst/>
          </a:prstGeom>
          <a:noFill/>
          <a:ln w="9525">
            <a:noFill/>
            <a:miter lim="800000"/>
            <a:headEnd/>
            <a:tailEnd/>
          </a:ln>
        </p:spPr>
      </p:pic>
      <p:pic>
        <p:nvPicPr>
          <p:cNvPr id="26633" name="Picture 17" descr="Запись"/>
          <p:cNvPicPr>
            <a:picLocks noChangeAspect="1" noChangeArrowheads="1"/>
          </p:cNvPicPr>
          <p:nvPr/>
        </p:nvPicPr>
        <p:blipFill>
          <a:blip r:embed="rId3"/>
          <a:srcRect/>
          <a:stretch>
            <a:fillRect/>
          </a:stretch>
        </p:blipFill>
        <p:spPr bwMode="auto">
          <a:xfrm>
            <a:off x="6084888" y="1341438"/>
            <a:ext cx="2492375" cy="4751387"/>
          </a:xfrm>
          <a:prstGeom prst="rect">
            <a:avLst/>
          </a:prstGeom>
          <a:noFill/>
          <a:ln w="9525">
            <a:noFill/>
            <a:miter lim="800000"/>
            <a:headEnd/>
            <a:tailEnd/>
          </a:ln>
        </p:spPr>
      </p:pic>
      <p:pic>
        <p:nvPicPr>
          <p:cNvPr id="26634" name="Picture 18" descr="Пауза"/>
          <p:cNvPicPr>
            <a:picLocks noChangeAspect="1" noChangeArrowheads="1"/>
          </p:cNvPicPr>
          <p:nvPr/>
        </p:nvPicPr>
        <p:blipFill>
          <a:blip r:embed="rId4"/>
          <a:srcRect/>
          <a:stretch>
            <a:fillRect/>
          </a:stretch>
        </p:blipFill>
        <p:spPr bwMode="auto">
          <a:xfrm>
            <a:off x="3203575" y="1341438"/>
            <a:ext cx="2492375" cy="47513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4527105</TotalTime>
  <Words>509</Words>
  <Application>Microsoft Office PowerPoint</Application>
  <PresentationFormat>Экран (4:3)</PresentationFormat>
  <Paragraphs>65</Paragraphs>
  <Slides>15</Slides>
  <Notes>4</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15</vt:i4>
      </vt:variant>
    </vt:vector>
  </HeadingPairs>
  <TitlesOfParts>
    <vt:vector size="18" baseType="lpstr">
      <vt:lpstr>Arial</vt:lpstr>
      <vt:lpstr>Calibri</vt:lpstr>
      <vt:lpstr>Тема Office</vt:lpstr>
      <vt:lpstr>Петрозаводский государственный университет Кафедра информатики и математического обеспечения</vt:lpstr>
      <vt:lpstr>Слайд 2</vt:lpstr>
      <vt:lpstr>Слайд 3</vt:lpstr>
      <vt:lpstr>Слайд 4</vt:lpstr>
      <vt:lpstr>Слайд 5</vt:lpstr>
      <vt:lpstr>Цели и задачи работы:</vt:lpstr>
      <vt:lpstr>Требования к Android-приложению:</vt:lpstr>
      <vt:lpstr>Проект пользовательского интерфейса</vt:lpstr>
      <vt:lpstr>Проект интерфейса пользователя</vt:lpstr>
      <vt:lpstr>Проект интерфейса пользователя</vt:lpstr>
      <vt:lpstr>Проект интерфейса пользователя</vt:lpstr>
      <vt:lpstr>Что реализовано на данный момент</vt:lpstr>
      <vt:lpstr>Что реализовано на данный момент</vt:lpstr>
      <vt:lpstr>Что реализовано на данный момент</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Петрозаводский государственный университет Кафедра информатики и математического обеспечения</dc:title>
  <dc:creator>Григорий</dc:creator>
  <cp:lastModifiedBy>Admin</cp:lastModifiedBy>
  <cp:revision>11</cp:revision>
  <dcterms:created xsi:type="dcterms:W3CDTF">2018-04-16T21:34:40Z</dcterms:created>
  <dcterms:modified xsi:type="dcterms:W3CDTF">2018-04-24T20:17:35Z</dcterms:modified>
</cp:coreProperties>
</file>