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0" r:id="rId11"/>
    <p:sldId id="258" r:id="rId12"/>
    <p:sldId id="259" r:id="rId13"/>
    <p:sldId id="26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05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69" d="100"/>
          <a:sy n="69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F8B63-EA2F-4307-9FFF-8DE3CBBFE3B7}" type="doc">
      <dgm:prSet loTypeId="urn:microsoft.com/office/officeart/2008/layout/AlternatingPictureCircles" loCatId="picture" qsTypeId="urn:microsoft.com/office/officeart/2005/8/quickstyle/simple4" qsCatId="simple" csTypeId="urn:microsoft.com/office/officeart/2005/8/colors/accent1_2" csCatId="accent1" phldr="1"/>
      <dgm:spPr/>
    </dgm:pt>
    <dgm:pt modelId="{36C2AC22-A911-4CE5-8437-B7CD64D65C20}">
      <dgm:prSet phldrT="[Текст]"/>
      <dgm:spPr/>
      <dgm:t>
        <a:bodyPr/>
        <a:lstStyle/>
        <a:p>
          <a:r>
            <a:rPr lang="ru-RU" dirty="0" smtClean="0"/>
            <a:t>Спасибо</a:t>
          </a:r>
        </a:p>
        <a:p>
          <a:r>
            <a:rPr lang="ru-RU" dirty="0" smtClean="0"/>
            <a:t>За</a:t>
          </a:r>
        </a:p>
        <a:p>
          <a:r>
            <a:rPr lang="ru-RU" dirty="0" smtClean="0"/>
            <a:t>Внимание!</a:t>
          </a:r>
          <a:endParaRPr lang="ru-RU" dirty="0"/>
        </a:p>
      </dgm:t>
    </dgm:pt>
    <dgm:pt modelId="{06FA8AB4-D40A-42FE-AC4B-7D5B85B943EF}" type="parTrans" cxnId="{015351E2-E24E-4AAE-89F9-EB6102F7D8AF}">
      <dgm:prSet/>
      <dgm:spPr/>
      <dgm:t>
        <a:bodyPr/>
        <a:lstStyle/>
        <a:p>
          <a:endParaRPr lang="ru-RU"/>
        </a:p>
      </dgm:t>
    </dgm:pt>
    <dgm:pt modelId="{F701F6BF-4706-4A8B-A82A-BBA1E4DBA7B4}" type="sibTrans" cxnId="{015351E2-E24E-4AAE-89F9-EB6102F7D8AF}">
      <dgm:prSet/>
      <dgm:spPr/>
      <dgm:t>
        <a:bodyPr/>
        <a:lstStyle/>
        <a:p>
          <a:endParaRPr lang="ru-RU"/>
        </a:p>
      </dgm:t>
    </dgm:pt>
    <dgm:pt modelId="{E100B038-0352-458C-AEFD-F57C24EADF0D}" type="pres">
      <dgm:prSet presAssocID="{26BF8B63-EA2F-4307-9FFF-8DE3CBBFE3B7}" presName="Name0" presStyleCnt="0">
        <dgm:presLayoutVars>
          <dgm:chMax/>
          <dgm:chPref/>
          <dgm:dir/>
        </dgm:presLayoutVars>
      </dgm:prSet>
      <dgm:spPr/>
    </dgm:pt>
    <dgm:pt modelId="{933C4475-92C0-4B1C-AEAB-4CCC6262E61A}" type="pres">
      <dgm:prSet presAssocID="{36C2AC22-A911-4CE5-8437-B7CD64D65C20}" presName="composite" presStyleCnt="0"/>
      <dgm:spPr/>
    </dgm:pt>
    <dgm:pt modelId="{2AD095EF-48F4-4E4F-83BC-197F5A797C38}" type="pres">
      <dgm:prSet presAssocID="{36C2AC22-A911-4CE5-8437-B7CD64D65C20}" presName="Accent" presStyleLbl="alignNode1" presStyleIdx="0" presStyleCnt="1" custLinFactNeighborX="-50001" custLinFactNeighborY="-14059">
        <dgm:presLayoutVars>
          <dgm:chMax val="0"/>
          <dgm:chPref val="0"/>
        </dgm:presLayoutVars>
      </dgm:prSet>
      <dgm:spPr/>
    </dgm:pt>
    <dgm:pt modelId="{08D4F02E-855B-4280-8749-61ED01934345}" type="pres">
      <dgm:prSet presAssocID="{36C2AC22-A911-4CE5-8437-B7CD64D65C20}" presName="Image" presStyleLbl="bgImgPlace1" presStyleIdx="0" presStyleCnt="1" custLinFactY="-5479" custLinFactNeighborX="-6013" custLinFactNeighborY="-100000">
        <dgm:presLayoutVars>
          <dgm:chMax val="0"/>
          <dgm:chPref val="0"/>
          <dgm:bulletEnabled val="1"/>
        </dgm:presLayoutVars>
      </dgm:prSet>
      <dgm:spPr>
        <a:noFill/>
      </dgm:spPr>
    </dgm:pt>
    <dgm:pt modelId="{8D965175-68AD-456D-A989-2A7ACAF65339}" type="pres">
      <dgm:prSet presAssocID="{36C2AC22-A911-4CE5-8437-B7CD64D65C20}" presName="Parent" presStyleLbl="fgAccFollowNode1" presStyleIdx="0" presStyleCnt="1" custLinFactNeighborX="-64132" custLinFactNeighborY="-18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84917-AE5D-489A-81E4-7D1B97C9132B}" type="pres">
      <dgm:prSet presAssocID="{36C2AC22-A911-4CE5-8437-B7CD64D65C20}" presName="Space" presStyleCnt="0">
        <dgm:presLayoutVars>
          <dgm:chMax val="0"/>
          <dgm:chPref val="0"/>
        </dgm:presLayoutVars>
      </dgm:prSet>
      <dgm:spPr/>
    </dgm:pt>
  </dgm:ptLst>
  <dgm:cxnLst>
    <dgm:cxn modelId="{BCC5EAFD-2AD9-4F61-AA08-1726EB35241D}" type="presOf" srcId="{26BF8B63-EA2F-4307-9FFF-8DE3CBBFE3B7}" destId="{E100B038-0352-458C-AEFD-F57C24EADF0D}" srcOrd="0" destOrd="0" presId="urn:microsoft.com/office/officeart/2008/layout/AlternatingPictureCircles"/>
    <dgm:cxn modelId="{D82027AF-BCCF-4F1A-BC85-DAC72E2B0C3F}" type="presOf" srcId="{36C2AC22-A911-4CE5-8437-B7CD64D65C20}" destId="{8D965175-68AD-456D-A989-2A7ACAF65339}" srcOrd="0" destOrd="0" presId="urn:microsoft.com/office/officeart/2008/layout/AlternatingPictureCircles"/>
    <dgm:cxn modelId="{015351E2-E24E-4AAE-89F9-EB6102F7D8AF}" srcId="{26BF8B63-EA2F-4307-9FFF-8DE3CBBFE3B7}" destId="{36C2AC22-A911-4CE5-8437-B7CD64D65C20}" srcOrd="0" destOrd="0" parTransId="{06FA8AB4-D40A-42FE-AC4B-7D5B85B943EF}" sibTransId="{F701F6BF-4706-4A8B-A82A-BBA1E4DBA7B4}"/>
    <dgm:cxn modelId="{FB4CA307-5E45-47A3-B9BB-6F436B29C975}" type="presParOf" srcId="{E100B038-0352-458C-AEFD-F57C24EADF0D}" destId="{933C4475-92C0-4B1C-AEAB-4CCC6262E61A}" srcOrd="0" destOrd="0" presId="urn:microsoft.com/office/officeart/2008/layout/AlternatingPictureCircles"/>
    <dgm:cxn modelId="{B6EB24E6-D631-4CB1-8EBA-15797DE22B96}" type="presParOf" srcId="{933C4475-92C0-4B1C-AEAB-4CCC6262E61A}" destId="{2AD095EF-48F4-4E4F-83BC-197F5A797C38}" srcOrd="0" destOrd="0" presId="urn:microsoft.com/office/officeart/2008/layout/AlternatingPictureCircles"/>
    <dgm:cxn modelId="{9CCB966B-A7BD-42E5-83B2-6EA0326495CB}" type="presParOf" srcId="{933C4475-92C0-4B1C-AEAB-4CCC6262E61A}" destId="{08D4F02E-855B-4280-8749-61ED01934345}" srcOrd="1" destOrd="0" presId="urn:microsoft.com/office/officeart/2008/layout/AlternatingPictureCircles"/>
    <dgm:cxn modelId="{7FC95897-C973-4B64-B4A6-DB66C9705B5F}" type="presParOf" srcId="{933C4475-92C0-4B1C-AEAB-4CCC6262E61A}" destId="{8D965175-68AD-456D-A989-2A7ACAF65339}" srcOrd="2" destOrd="0" presId="urn:microsoft.com/office/officeart/2008/layout/AlternatingPictureCircles"/>
    <dgm:cxn modelId="{D1A4ECE6-597B-4E39-9E02-3B19C3F2B145}" type="presParOf" srcId="{933C4475-92C0-4B1C-AEAB-4CCC6262E61A}" destId="{D4784917-AE5D-489A-81E4-7D1B97C9132B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095EF-48F4-4E4F-83BC-197F5A797C38}">
      <dsp:nvSpPr>
        <dsp:cNvPr id="0" name=""/>
        <dsp:cNvSpPr/>
      </dsp:nvSpPr>
      <dsp:spPr>
        <a:xfrm>
          <a:off x="936104" y="1296153"/>
          <a:ext cx="1967226" cy="1967140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4F02E-855B-4280-8749-61ED01934345}">
      <dsp:nvSpPr>
        <dsp:cNvPr id="0" name=""/>
        <dsp:cNvSpPr/>
      </dsp:nvSpPr>
      <dsp:spPr>
        <a:xfrm>
          <a:off x="0" y="0"/>
          <a:ext cx="2419498" cy="1829360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965175-68AD-456D-A989-2A7ACAF65339}">
      <dsp:nvSpPr>
        <dsp:cNvPr id="0" name=""/>
        <dsp:cNvSpPr/>
      </dsp:nvSpPr>
      <dsp:spPr>
        <a:xfrm>
          <a:off x="1152129" y="1512161"/>
          <a:ext cx="1534382" cy="153431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Спасибо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Внимание!</a:t>
          </a:r>
          <a:endParaRPr lang="ru-RU" sz="1800" kern="1200" dirty="0"/>
        </a:p>
      </dsp:txBody>
      <dsp:txXfrm>
        <a:off x="1376834" y="1736856"/>
        <a:ext cx="1084972" cy="1084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4D5-2569-4BAE-8885-046D91D5FF4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A03-EAD8-48CC-A70B-16E4A2A56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4D5-2569-4BAE-8885-046D91D5FF4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A03-EAD8-48CC-A70B-16E4A2A56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4D5-2569-4BAE-8885-046D91D5FF4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A03-EAD8-48CC-A70B-16E4A2A56AA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4D5-2569-4BAE-8885-046D91D5FF4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A03-EAD8-48CC-A70B-16E4A2A56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4D5-2569-4BAE-8885-046D91D5FF4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A03-EAD8-48CC-A70B-16E4A2A56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4D5-2569-4BAE-8885-046D91D5FF4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A03-EAD8-48CC-A70B-16E4A2A56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4D5-2569-4BAE-8885-046D91D5FF4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A03-EAD8-48CC-A70B-16E4A2A56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4D5-2569-4BAE-8885-046D91D5FF4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A03-EAD8-48CC-A70B-16E4A2A56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4D5-2569-4BAE-8885-046D91D5FF4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A03-EAD8-48CC-A70B-16E4A2A56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4D5-2569-4BAE-8885-046D91D5FF4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A03-EAD8-48CC-A70B-16E4A2A56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4D5-2569-4BAE-8885-046D91D5FF4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A03-EAD8-48CC-A70B-16E4A2A56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8E04D5-2569-4BAE-8885-046D91D5FF4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732A03-EAD8-48CC-A70B-16E4A2A56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2708"/>
            <a:ext cx="9144000" cy="51453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7399" y="1772815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Петрозаводский государственный университет</a:t>
            </a:r>
          </a:p>
          <a:p>
            <a:r>
              <a:rPr lang="ru-RU" smtClean="0"/>
              <a:t>                  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14908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A0599"/>
                </a:solidFill>
              </a:rPr>
              <a:t>Приложение для определения взаимодействия пользователя с объектами с помощью камеры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3390" y="3244334"/>
            <a:ext cx="3657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Всеволод Аверков, Кирилл Кулаков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8546" y="5445224"/>
            <a:ext cx="9135454" cy="9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6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использовано в работе над проектом?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1. Python 3.7.</a:t>
            </a:r>
          </a:p>
          <a:p>
            <a:r>
              <a:rPr lang="ru-RU" dirty="0" smtClean="0"/>
              <a:t>2. OpenCV-библиотека компьютерного зрения с открытым исходным кодом.  Библиотека включает в себя различные алгоритмы компьютерного зрения, распознавания изображений, работающие в режиме реального времени.</a:t>
            </a:r>
          </a:p>
          <a:p>
            <a:r>
              <a:rPr lang="ru-RU" dirty="0" smtClean="0"/>
              <a:t>3. Caffe</a:t>
            </a:r>
            <a:r>
              <a:rPr lang="ru-RU" dirty="0"/>
              <a:t> </a:t>
            </a:r>
            <a:r>
              <a:rPr lang="ru-RU" dirty="0" smtClean="0"/>
              <a:t>поддерживает многие виды машинного обучения, направленные в первую очередь, на решение задач классификации и сегментации изображений. Caffe предоставляет сверточные нейронные сети, долговременную кратковременную память и полностью связанные нейронные сети.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5085184"/>
            <a:ext cx="2690651" cy="1234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287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7042" y="2492896"/>
            <a:ext cx="4793051" cy="269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1259468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Общая архитектура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737921"/>
            <a:ext cx="122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Человек    </a:t>
            </a:r>
          </a:p>
          <a:p>
            <a:r>
              <a:rPr lang="ru-RU" dirty="0"/>
              <a:t> </a:t>
            </a:r>
            <a:r>
              <a:rPr lang="ru-RU" dirty="0" smtClean="0"/>
              <a:t>   или  </a:t>
            </a:r>
          </a:p>
          <a:p>
            <a:r>
              <a:rPr lang="ru-RU" dirty="0"/>
              <a:t> </a:t>
            </a:r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068960"/>
            <a:ext cx="3743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Когда </a:t>
            </a:r>
            <a:r>
              <a:rPr lang="ru-RU" dirty="0"/>
              <a:t>человек или объект находится в поле зрения камеры, обработка входящего изображения происходит с помощью обученной нейронной сети Caffe.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1747" y="1700808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Как это работает?</a:t>
            </a:r>
          </a:p>
        </p:txBody>
      </p:sp>
    </p:spTree>
    <p:extLst>
      <p:ext uri="{BB962C8B-B14F-4D97-AF65-F5344CB8AC3E}">
        <p14:creationId xmlns:p14="http://schemas.microsoft.com/office/powerpoint/2010/main" xmlns="" val="13341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00118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Архитектура обработки входящих изображений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564904"/>
            <a:ext cx="4975266" cy="279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31204" y="2600021"/>
            <a:ext cx="3840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входящая обработка изображений. Запись видеопотока начинается с начала потока отрезками по 5 минут. Сообщение об обнаружении объекта записывается в текстовый файл, который хранит историю работы приложения и сообщение, отображаемое на экране. </a:t>
            </a:r>
          </a:p>
        </p:txBody>
      </p:sp>
    </p:spTree>
    <p:extLst>
      <p:ext uri="{BB962C8B-B14F-4D97-AF65-F5344CB8AC3E}">
        <p14:creationId xmlns:p14="http://schemas.microsoft.com/office/powerpoint/2010/main" xmlns="" val="28557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069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Реализация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420888"/>
            <a:ext cx="3498744" cy="26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3254" y="272167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текущем этапе разработки реализовано распознавание объектов, запись видеопотока, ведение лог файла обнаруженных объектов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Результат работы приложения: на слайде показано обнаружение людей на переднем и заднем планах. </a:t>
            </a:r>
          </a:p>
        </p:txBody>
      </p:sp>
    </p:spTree>
    <p:extLst>
      <p:ext uri="{BB962C8B-B14F-4D97-AF65-F5344CB8AC3E}">
        <p14:creationId xmlns:p14="http://schemas.microsoft.com/office/powerpoint/2010/main" xmlns="" val="23331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401623408"/>
              </p:ext>
            </p:extLst>
          </p:nvPr>
        </p:nvGraphicFramePr>
        <p:xfrm>
          <a:off x="2483768" y="1196752"/>
          <a:ext cx="38884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624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731256"/>
            <a:ext cx="3768908" cy="251383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464988" y="2821094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Промышленные предприятия включают в себя множество участков: внутренних, наружных; основное, </a:t>
            </a:r>
            <a:r>
              <a:rPr lang="ru-RU" dirty="0" smtClean="0"/>
              <a:t>вспомогательные  производства; </a:t>
            </a:r>
            <a:r>
              <a:rPr lang="ru-RU" dirty="0"/>
              <a:t>склады, административные здания, периметр. Установка камер слежения  позволит обеспечить </a:t>
            </a:r>
            <a:r>
              <a:rPr lang="ru-RU" dirty="0" smtClean="0"/>
              <a:t>,прежде всего, безопасность </a:t>
            </a:r>
            <a:r>
              <a:rPr lang="ru-RU" dirty="0"/>
              <a:t>производственных процессов.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05469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3419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356" y="1628800"/>
            <a:ext cx="8256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Задача: выявление человека и его взаимодействие с окружающей средой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93137" y="264337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Помогают быстро выявить, а главное, быстро решить проблемы, возникающие в процессе производства. </a:t>
            </a:r>
          </a:p>
          <a:p>
            <a:r>
              <a:rPr lang="ru-RU" dirty="0" smtClean="0"/>
              <a:t>Применение таких систем на производстве определено в целях обеспечения безопасности и контроля доступа, охраны труда. </a:t>
            </a:r>
          </a:p>
          <a:p>
            <a:r>
              <a:rPr lang="ru-RU" dirty="0" smtClean="0"/>
              <a:t>Основными задачами здесь являются контроль за действиями персонала, технологическими процессами, мониторинг производственной площади. </a:t>
            </a:r>
          </a:p>
          <a:p>
            <a:r>
              <a:rPr lang="ru-RU" dirty="0" smtClean="0"/>
              <a:t>Упрощение работы персонала.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123585" y="2742128"/>
            <a:ext cx="156472" cy="1983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585" y="3563645"/>
            <a:ext cx="17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515" y="4653136"/>
            <a:ext cx="17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233" y="5735254"/>
            <a:ext cx="17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45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Нейронные сети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0848" y="29249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Искусственная нейронная сеть </a:t>
            </a:r>
            <a:r>
              <a:rPr lang="ru-RU" dirty="0"/>
              <a:t>— математическая модель, а также её программное или аппаратное воплощение, построенная по принципу организации и функционирования биологических нейронных сетей — сетей нервных клеток живого организма.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182" y="2924943"/>
            <a:ext cx="3689630" cy="191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80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290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Среды глубокого 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8529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Глубокое обучение — это вид машинного обучения, наделяющий компьютеры способностью учиться на опыте и понимать мир в терминах иерархии концепций.</a:t>
            </a:r>
          </a:p>
          <a:p>
            <a:r>
              <a:rPr lang="ru-RU" dirty="0"/>
              <a:t>Выбор среды зависит от  целей, ресурсов и команды. Среды глубокого обучения различаются по уровню функциональности.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38216"/>
            <a:ext cx="3809999" cy="1860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41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2404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Фреймворк Caffe - среда глубокого 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Caffe — платформа, включающая в себя предустановленные наборы обучаемых нейронных сетей.</a:t>
            </a:r>
          </a:p>
          <a:p>
            <a:r>
              <a:rPr lang="ru-RU" dirty="0"/>
              <a:t>Все модели фреймворка имеют открытый исходный </a:t>
            </a:r>
            <a:r>
              <a:rPr lang="ru-RU" dirty="0" smtClean="0"/>
              <a:t>код.</a:t>
            </a:r>
            <a:endParaRPr lang="ru-RU" dirty="0"/>
          </a:p>
          <a:p>
            <a:r>
              <a:rPr lang="en-US" dirty="0" smtClean="0"/>
              <a:t>Caffe</a:t>
            </a:r>
            <a:r>
              <a:rPr lang="ru-RU" dirty="0" smtClean="0"/>
              <a:t> </a:t>
            </a:r>
            <a:r>
              <a:rPr lang="ru-RU" dirty="0"/>
              <a:t>обеспечивает высокую скорость и эффективность </a:t>
            </a:r>
            <a:r>
              <a:rPr lang="ru-RU" dirty="0" smtClean="0"/>
              <a:t>работы</a:t>
            </a:r>
            <a:r>
              <a:rPr lang="ru-RU" dirty="0"/>
              <a:t>.</a:t>
            </a:r>
          </a:p>
          <a:p>
            <a:r>
              <a:rPr lang="ru-RU" dirty="0"/>
              <a:t>Благодаря открытому исходному коду, у платформы существует активное сообщество, которое обсуждает, модифицирует и совместно использует код </a:t>
            </a:r>
            <a:r>
              <a:rPr lang="ru-RU" dirty="0" smtClean="0"/>
              <a:t>фреймворка.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528" y="2780928"/>
            <a:ext cx="3921002" cy="212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929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25353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Библиотека </a:t>
            </a:r>
            <a:r>
              <a:rPr lang="en-US" dirty="0"/>
              <a:t>Lightning Memory-Mapped Database (LMDB)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612" y="3068960"/>
            <a:ext cx="2387100" cy="226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30689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LMDB </a:t>
            </a:r>
            <a:r>
              <a:rPr lang="ru-RU" dirty="0"/>
              <a:t>была разработана, чтобы противостоять потере данных в случае сбоев системы и приложений. </a:t>
            </a:r>
          </a:p>
          <a:p>
            <a:r>
              <a:rPr lang="ru-RU" dirty="0"/>
              <a:t>LMDB является предпочтительной базой данных при использовании   Caffe с большими наборами данных. </a:t>
            </a:r>
          </a:p>
          <a:p>
            <a:r>
              <a:rPr lang="ru-RU" dirty="0"/>
              <a:t>Это руководство по созданию базы данных LMDB из Python. </a:t>
            </a:r>
          </a:p>
        </p:txBody>
      </p:sp>
    </p:spTree>
    <p:extLst>
      <p:ext uri="{BB962C8B-B14F-4D97-AF65-F5344CB8AC3E}">
        <p14:creationId xmlns:p14="http://schemas.microsoft.com/office/powerpoint/2010/main" xmlns="" val="22920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4"/>
            <a:ext cx="325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Пакет хранения данных  </a:t>
            </a:r>
            <a:r>
              <a:rPr lang="en-US" dirty="0"/>
              <a:t>HDF5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285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HDF5 </a:t>
            </a:r>
            <a:r>
              <a:rPr lang="ru-RU" dirty="0" smtClean="0"/>
              <a:t>- название </a:t>
            </a:r>
            <a:r>
              <a:rPr lang="ru-RU" dirty="0"/>
              <a:t>формата файлов, разработанного для хранения большого объема цифровой информации. </a:t>
            </a:r>
          </a:p>
          <a:p>
            <a:r>
              <a:rPr lang="ru-RU" dirty="0" smtClean="0"/>
              <a:t>Отсутствие  </a:t>
            </a:r>
            <a:r>
              <a:rPr lang="ru-RU" dirty="0"/>
              <a:t>ограничений на количество или размер объектов данных в коллекции, что обеспечивает большую гибкость для больших данных.</a:t>
            </a:r>
          </a:p>
          <a:p>
            <a:r>
              <a:rPr lang="en-US" dirty="0" smtClean="0"/>
              <a:t>HDF5</a:t>
            </a:r>
            <a:r>
              <a:rPr lang="ru-RU" dirty="0" smtClean="0"/>
              <a:t> - это </a:t>
            </a:r>
            <a:r>
              <a:rPr lang="ru-RU" dirty="0"/>
              <a:t>высокопроизводительный ввод-вывод с богатым набором встроенных функций производительности, которые позволяют оптимизировать время доступа и пространство для хранения.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579170"/>
            <a:ext cx="3004146" cy="3036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0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8800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Скриптовый язык программирования </a:t>
            </a:r>
            <a:r>
              <a:rPr lang="en-US" dirty="0"/>
              <a:t>Python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27089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  главным достоинствам  Python можно отнести  простоту, гибкость, краткий код,, низкий порог вхождения, минималистический язык, содержание небольшого числа ключевых слов. Язык Python является удобным средством для разработки крупномасштабных проектов.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653019"/>
            <a:ext cx="2143125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13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499</TotalTime>
  <Words>535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smart-room</cp:lastModifiedBy>
  <cp:revision>23</cp:revision>
  <dcterms:created xsi:type="dcterms:W3CDTF">2019-04-15T19:22:59Z</dcterms:created>
  <dcterms:modified xsi:type="dcterms:W3CDTF">2019-04-17T08:37:34Z</dcterms:modified>
</cp:coreProperties>
</file>